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2A_9942475B.xml" ContentType="application/vnd.ms-powerpoint.comments+xml"/>
  <Override PartName="/ppt/comments/modernComment_12F_AE16FE9D.xml" ContentType="application/vnd.ms-powerpoint.comments+xml"/>
  <Override PartName="/ppt/comments/modernComment_112_53FDE1A9.xml" ContentType="application/vnd.ms-powerpoint.comments+xml"/>
  <Override PartName="/ppt/comments/modernComment_11F_DFD186B9.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Lst>
  <p:notesMasterIdLst>
    <p:notesMasterId r:id="rId36"/>
  </p:notesMasterIdLst>
  <p:sldIdLst>
    <p:sldId id="256" r:id="rId2"/>
    <p:sldId id="306" r:id="rId3"/>
    <p:sldId id="300" r:id="rId4"/>
    <p:sldId id="282" r:id="rId5"/>
    <p:sldId id="257" r:id="rId6"/>
    <p:sldId id="263" r:id="rId7"/>
    <p:sldId id="262" r:id="rId8"/>
    <p:sldId id="298" r:id="rId9"/>
    <p:sldId id="302" r:id="rId10"/>
    <p:sldId id="303" r:id="rId11"/>
    <p:sldId id="301" r:id="rId12"/>
    <p:sldId id="288" r:id="rId13"/>
    <p:sldId id="266" r:id="rId14"/>
    <p:sldId id="310" r:id="rId15"/>
    <p:sldId id="304" r:id="rId16"/>
    <p:sldId id="280" r:id="rId17"/>
    <p:sldId id="294" r:id="rId18"/>
    <p:sldId id="271" r:id="rId19"/>
    <p:sldId id="285" r:id="rId20"/>
    <p:sldId id="297" r:id="rId21"/>
    <p:sldId id="307" r:id="rId22"/>
    <p:sldId id="305" r:id="rId23"/>
    <p:sldId id="264" r:id="rId24"/>
    <p:sldId id="309" r:id="rId25"/>
    <p:sldId id="290" r:id="rId26"/>
    <p:sldId id="311" r:id="rId27"/>
    <p:sldId id="274" r:id="rId28"/>
    <p:sldId id="276" r:id="rId29"/>
    <p:sldId id="269" r:id="rId30"/>
    <p:sldId id="286" r:id="rId31"/>
    <p:sldId id="287" r:id="rId32"/>
    <p:sldId id="308" r:id="rId33"/>
    <p:sldId id="277" r:id="rId34"/>
    <p:sldId id="284" r:id="rId35"/>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2C5EDC-D4A8-D2A1-7540-E2216B47E176}" name="Shannon Wagner" initials="SGW" userId="Shannon Wagn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DAAFE7"/>
    <a:srgbClr val="CC3300"/>
    <a:srgbClr val="CC0000"/>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1106" autoAdjust="0"/>
  </p:normalViewPr>
  <p:slideViewPr>
    <p:cSldViewPr snapToGrid="0">
      <p:cViewPr varScale="1">
        <p:scale>
          <a:sx n="90" d="100"/>
          <a:sy n="90" d="100"/>
        </p:scale>
        <p:origin x="1392" y="96"/>
      </p:cViewPr>
      <p:guideLst/>
    </p:cSldViewPr>
  </p:slideViewPr>
  <p:notesTextViewPr>
    <p:cViewPr>
      <p:scale>
        <a:sx n="3" d="2"/>
        <a:sy n="3" d="2"/>
      </p:scale>
      <p:origin x="0" y="0"/>
    </p:cViewPr>
  </p:notesTextViewPr>
  <p:notesViewPr>
    <p:cSldViewPr snapToGrid="0">
      <p:cViewPr varScale="1">
        <p:scale>
          <a:sx n="82" d="100"/>
          <a:sy n="82" d="100"/>
        </p:scale>
        <p:origin x="317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modernComment_112_53FDE1A9.xml><?xml version="1.0" encoding="utf-8"?>
<p188:cmLst xmlns:a="http://schemas.openxmlformats.org/drawingml/2006/main" xmlns:r="http://schemas.openxmlformats.org/officeDocument/2006/relationships" xmlns:p188="http://schemas.microsoft.com/office/powerpoint/2018/8/main">
  <p188:cm id="{999964A4-61F2-4D90-B6D9-EF2CB8F05870}" authorId="{372C5EDC-D4A8-D2A1-7540-E2216B47E176}" created="2022-06-27T12:53:34.925">
    <pc:sldMkLst xmlns:pc="http://schemas.microsoft.com/office/powerpoint/2013/main/command">
      <pc:docMk/>
      <pc:sldMk cId="1409147305" sldId="274"/>
    </pc:sldMkLst>
    <p188:txBody>
      <a:bodyPr/>
      <a:lstStyle/>
      <a:p>
        <a:r>
          <a:rPr lang="en-US"/>
          <a:t>Wendy, ensure this slide is correct</a:t>
        </a:r>
      </a:p>
    </p188:txBody>
  </p188:cm>
</p188:cmLst>
</file>

<file path=ppt/comments/modernComment_11F_DFD186B9.xml><?xml version="1.0" encoding="utf-8"?>
<p188:cmLst xmlns:a="http://schemas.openxmlformats.org/drawingml/2006/main" xmlns:r="http://schemas.openxmlformats.org/officeDocument/2006/relationships" xmlns:p188="http://schemas.microsoft.com/office/powerpoint/2018/8/main">
  <p188:cm id="{4D8DE320-0AF0-49A1-BA5F-77C7D8E9A288}" authorId="{372C5EDC-D4A8-D2A1-7540-E2216B47E176}" created="2022-06-27T14:14:47.821">
    <pc:sldMkLst xmlns:pc="http://schemas.microsoft.com/office/powerpoint/2013/main/command">
      <pc:docMk/>
      <pc:sldMk cId="3755050681" sldId="287"/>
    </pc:sldMkLst>
    <p188:txBody>
      <a:bodyPr/>
      <a:lstStyle/>
      <a:p>
        <a:r>
          <a:rPr lang="en-US"/>
          <a:t>Can complainant only sue if Secretary takes no action?</a:t>
        </a:r>
      </a:p>
    </p188:txBody>
  </p188:cm>
</p188:cmLst>
</file>

<file path=ppt/comments/modernComment_12A_9942475B.xml><?xml version="1.0" encoding="utf-8"?>
<p188:cmLst xmlns:a="http://schemas.openxmlformats.org/drawingml/2006/main" xmlns:r="http://schemas.openxmlformats.org/officeDocument/2006/relationships" xmlns:p188="http://schemas.microsoft.com/office/powerpoint/2018/8/main">
  <p188:cm id="{6ABE6395-1760-4669-BADE-FC7B1DAB08A2}" authorId="{372C5EDC-D4A8-D2A1-7540-E2216B47E176}" created="2022-06-27T11:50:18.755">
    <ac:deMkLst xmlns:ac="http://schemas.microsoft.com/office/drawing/2013/main/command">
      <pc:docMk xmlns:pc="http://schemas.microsoft.com/office/powerpoint/2013/main/command"/>
      <pc:sldMk xmlns:pc="http://schemas.microsoft.com/office/powerpoint/2013/main/command" cId="2571257691" sldId="298"/>
      <ac:spMk id="5" creationId="{1C96BFF4-1DB7-C00E-DE46-658655323B7F}"/>
    </ac:deMkLst>
    <p188:txBody>
      <a:bodyPr/>
      <a:lstStyle/>
      <a:p>
        <a:r>
          <a:rPr lang="en-US"/>
          <a:t>I do not know how to place the link in the notes.</a:t>
        </a:r>
      </a:p>
    </p188:txBody>
  </p188:cm>
</p188:cmLst>
</file>

<file path=ppt/comments/modernComment_12F_AE16FE9D.xml><?xml version="1.0" encoding="utf-8"?>
<p188:cmLst xmlns:a="http://schemas.openxmlformats.org/drawingml/2006/main" xmlns:r="http://schemas.openxmlformats.org/officeDocument/2006/relationships" xmlns:p188="http://schemas.microsoft.com/office/powerpoint/2018/8/main">
  <p188:cm id="{A87BFDC5-E3C2-48F9-B846-28F95DFA55C9}" authorId="{372C5EDC-D4A8-D2A1-7540-E2216B47E176}" created="2022-06-27T11:51:34.785">
    <ac:txMkLst xmlns:ac="http://schemas.microsoft.com/office/drawing/2013/main/command">
      <pc:docMk xmlns:pc="http://schemas.microsoft.com/office/powerpoint/2013/main/command"/>
      <pc:sldMk xmlns:pc="http://schemas.microsoft.com/office/powerpoint/2013/main/command" cId="2920742557" sldId="303"/>
      <ac:spMk id="5" creationId="{1C96BFF4-1DB7-C00E-DE46-658655323B7F}"/>
      <ac:txMk cp="86" len="50">
        <ac:context len="301" hash="2671289872"/>
      </ac:txMk>
    </ac:txMkLst>
    <p188:pos x="7071065" y="1184974"/>
    <p188:txBody>
      <a:bodyPr/>
      <a:lstStyle/>
      <a:p>
        <a:r>
          <a:rPr lang="en-US"/>
          <a:t>I do not know the HTML names for the "button" or "box" titled "Hotline Online"</a:t>
        </a:r>
      </a:p>
    </p188:txBody>
  </p188:cm>
</p188:cmLst>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9B3597-8006-416A-8DEB-1C0ABC3BED70}"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US"/>
        </a:p>
      </dgm:t>
    </dgm:pt>
    <dgm:pt modelId="{150DE795-1BCE-4438-8984-7F6F1634CFE2}">
      <dgm:prSet phldrT="[Text]" custT="1"/>
      <dgm:spPr/>
      <dgm:t>
        <a:bodyPr/>
        <a:lstStyle/>
        <a:p>
          <a:r>
            <a:rPr lang="en-US" sz="2000" dirty="0"/>
            <a:t>IG Act</a:t>
          </a:r>
        </a:p>
      </dgm:t>
    </dgm:pt>
    <dgm:pt modelId="{04F4BF48-D3EC-4D57-B4AE-0F981FCE6BF6}" type="parTrans" cxnId="{4824D350-5E45-4F76-BF83-8910334945BF}">
      <dgm:prSet/>
      <dgm:spPr/>
      <dgm:t>
        <a:bodyPr/>
        <a:lstStyle/>
        <a:p>
          <a:endParaRPr lang="en-US"/>
        </a:p>
      </dgm:t>
    </dgm:pt>
    <dgm:pt modelId="{EA5CFC18-AC34-47CE-9B67-FAC0257D8631}" type="sibTrans" cxnId="{4824D350-5E45-4F76-BF83-8910334945BF}">
      <dgm:prSet/>
      <dgm:spPr/>
      <dgm:t>
        <a:bodyPr/>
        <a:lstStyle/>
        <a:p>
          <a:endParaRPr lang="en-US"/>
        </a:p>
      </dgm:t>
    </dgm:pt>
    <dgm:pt modelId="{79B4279D-1DF7-413D-8890-435602C9EE84}">
      <dgm:prSet phldrT="[Text]" custT="1"/>
      <dgm:spPr/>
      <dgm:t>
        <a:bodyPr/>
        <a:lstStyle/>
        <a:p>
          <a:r>
            <a:rPr lang="en-US" sz="2000" b="0" dirty="0"/>
            <a:t>5 USC </a:t>
          </a:r>
          <a:r>
            <a:rPr lang="en-US" sz="2000" b="0" dirty="0">
              <a:latin typeface="Calibri" panose="020F0502020204030204" pitchFamily="34" charset="0"/>
              <a:cs typeface="Calibri" panose="020F0502020204030204" pitchFamily="34" charset="0"/>
            </a:rPr>
            <a:t>§</a:t>
          </a:r>
          <a:r>
            <a:rPr lang="en-US" sz="2000" b="0" dirty="0"/>
            <a:t>2302(b)(8)&amp;(9)</a:t>
          </a:r>
        </a:p>
      </dgm:t>
    </dgm:pt>
    <dgm:pt modelId="{AF792108-5976-4096-A0C4-6601B9891D87}" type="parTrans" cxnId="{94664073-7B77-4D74-8F94-528B9789C17E}">
      <dgm:prSet/>
      <dgm:spPr/>
      <dgm:t>
        <a:bodyPr/>
        <a:lstStyle/>
        <a:p>
          <a:endParaRPr lang="en-US"/>
        </a:p>
      </dgm:t>
    </dgm:pt>
    <dgm:pt modelId="{4840D99C-11EE-44E1-A1D6-38E1E97CA9C4}" type="sibTrans" cxnId="{94664073-7B77-4D74-8F94-528B9789C17E}">
      <dgm:prSet/>
      <dgm:spPr/>
      <dgm:t>
        <a:bodyPr/>
        <a:lstStyle/>
        <a:p>
          <a:endParaRPr lang="en-US"/>
        </a:p>
      </dgm:t>
    </dgm:pt>
    <dgm:pt modelId="{86A1C078-A210-41DE-84EF-B189AA837D24}">
      <dgm:prSet phldrT="[Text]" custT="1"/>
      <dgm:spPr/>
      <dgm:t>
        <a:bodyPr/>
        <a:lstStyle/>
        <a:p>
          <a:r>
            <a:rPr lang="en-US" sz="2000" dirty="0"/>
            <a:t>41 USC </a:t>
          </a:r>
          <a:r>
            <a:rPr lang="en-US" sz="2000" dirty="0">
              <a:latin typeface="Calibri" panose="020F0502020204030204" pitchFamily="34" charset="0"/>
              <a:cs typeface="Calibri" panose="020F0502020204030204" pitchFamily="34" charset="0"/>
            </a:rPr>
            <a:t>§</a:t>
          </a:r>
          <a:r>
            <a:rPr lang="en-US" sz="2000" dirty="0"/>
            <a:t>4712</a:t>
          </a:r>
        </a:p>
      </dgm:t>
    </dgm:pt>
    <dgm:pt modelId="{2CDEF406-FB19-4902-A280-466305DD7DE7}" type="parTrans" cxnId="{D42E6237-2D0F-43D2-AEEF-3C1F3123E345}">
      <dgm:prSet/>
      <dgm:spPr/>
      <dgm:t>
        <a:bodyPr/>
        <a:lstStyle/>
        <a:p>
          <a:endParaRPr lang="en-US"/>
        </a:p>
      </dgm:t>
    </dgm:pt>
    <dgm:pt modelId="{41F548F9-8F85-48C6-A3E5-93854E4C2938}" type="sibTrans" cxnId="{D42E6237-2D0F-43D2-AEEF-3C1F3123E345}">
      <dgm:prSet/>
      <dgm:spPr/>
      <dgm:t>
        <a:bodyPr/>
        <a:lstStyle/>
        <a:p>
          <a:endParaRPr lang="en-US"/>
        </a:p>
      </dgm:t>
    </dgm:pt>
    <dgm:pt modelId="{80C40E3B-33A7-45E7-80E4-F39D2E60D62C}">
      <dgm:prSet phldrT="[Text]" custT="1"/>
      <dgm:spPr/>
      <dgm:t>
        <a:bodyPr/>
        <a:lstStyle/>
        <a:p>
          <a:r>
            <a:rPr lang="en-US" sz="2000" dirty="0"/>
            <a:t>PPD-19</a:t>
          </a:r>
        </a:p>
      </dgm:t>
    </dgm:pt>
    <dgm:pt modelId="{8E2C3DA6-7564-41CD-9518-9FFFD8EAEDE9}" type="parTrans" cxnId="{11DFC44F-157F-4E04-85EF-8EC91683AD03}">
      <dgm:prSet/>
      <dgm:spPr/>
      <dgm:t>
        <a:bodyPr/>
        <a:lstStyle/>
        <a:p>
          <a:endParaRPr lang="en-US"/>
        </a:p>
      </dgm:t>
    </dgm:pt>
    <dgm:pt modelId="{D58865EA-A2EB-4865-BDDC-3731E6C06205}" type="sibTrans" cxnId="{11DFC44F-157F-4E04-85EF-8EC91683AD03}">
      <dgm:prSet/>
      <dgm:spPr/>
      <dgm:t>
        <a:bodyPr/>
        <a:lstStyle/>
        <a:p>
          <a:endParaRPr lang="en-US"/>
        </a:p>
      </dgm:t>
    </dgm:pt>
    <dgm:pt modelId="{FB0EA1FA-A805-4DE6-9B08-130482C76562}">
      <dgm:prSet phldrT="[Text]" custT="1"/>
      <dgm:spPr/>
      <dgm:t>
        <a:bodyPr/>
        <a:lstStyle/>
        <a:p>
          <a:r>
            <a:rPr lang="en-US" sz="1800" b="0" dirty="0"/>
            <a:t>Kirkpatrick Act of 2017</a:t>
          </a:r>
        </a:p>
      </dgm:t>
    </dgm:pt>
    <dgm:pt modelId="{6841004B-6A27-477E-B371-F09385B94CCA}" type="parTrans" cxnId="{ABD99B57-FC01-4438-9BF0-C395F5B8F640}">
      <dgm:prSet/>
      <dgm:spPr/>
      <dgm:t>
        <a:bodyPr/>
        <a:lstStyle/>
        <a:p>
          <a:endParaRPr lang="en-US"/>
        </a:p>
      </dgm:t>
    </dgm:pt>
    <dgm:pt modelId="{C142C15B-EA00-4584-8ECA-A55390772BD7}" type="sibTrans" cxnId="{ABD99B57-FC01-4438-9BF0-C395F5B8F640}">
      <dgm:prSet/>
      <dgm:spPr/>
      <dgm:t>
        <a:bodyPr/>
        <a:lstStyle/>
        <a:p>
          <a:endParaRPr lang="en-US"/>
        </a:p>
      </dgm:t>
    </dgm:pt>
    <dgm:pt modelId="{8B2CBB2F-E4CA-47F8-BC2D-5FE6BACC3A48}" type="pres">
      <dgm:prSet presAssocID="{6B9B3597-8006-416A-8DEB-1C0ABC3BED70}" presName="Name0" presStyleCnt="0">
        <dgm:presLayoutVars>
          <dgm:chMax val="1"/>
          <dgm:dir/>
          <dgm:animLvl val="ctr"/>
          <dgm:resizeHandles val="exact"/>
        </dgm:presLayoutVars>
      </dgm:prSet>
      <dgm:spPr/>
      <dgm:t>
        <a:bodyPr/>
        <a:lstStyle/>
        <a:p>
          <a:endParaRPr lang="en-US"/>
        </a:p>
      </dgm:t>
    </dgm:pt>
    <dgm:pt modelId="{9FE60B88-B9FF-4C5B-832B-975AE0FBE0EA}" type="pres">
      <dgm:prSet presAssocID="{150DE795-1BCE-4438-8984-7F6F1634CFE2}" presName="centerShape" presStyleLbl="node0" presStyleIdx="0" presStyleCnt="1"/>
      <dgm:spPr/>
      <dgm:t>
        <a:bodyPr/>
        <a:lstStyle/>
        <a:p>
          <a:endParaRPr lang="en-US"/>
        </a:p>
      </dgm:t>
    </dgm:pt>
    <dgm:pt modelId="{1C7DD505-46FF-40ED-A93A-69399871AC83}" type="pres">
      <dgm:prSet presAssocID="{79B4279D-1DF7-413D-8890-435602C9EE84}" presName="node" presStyleLbl="node1" presStyleIdx="0" presStyleCnt="4" custScaleX="147734" custScaleY="94990">
        <dgm:presLayoutVars>
          <dgm:bulletEnabled val="1"/>
        </dgm:presLayoutVars>
      </dgm:prSet>
      <dgm:spPr/>
      <dgm:t>
        <a:bodyPr/>
        <a:lstStyle/>
        <a:p>
          <a:endParaRPr lang="en-US"/>
        </a:p>
      </dgm:t>
    </dgm:pt>
    <dgm:pt modelId="{AF16BB26-F262-4F06-B04B-E00074B0328B}" type="pres">
      <dgm:prSet presAssocID="{79B4279D-1DF7-413D-8890-435602C9EE84}" presName="dummy" presStyleCnt="0"/>
      <dgm:spPr/>
    </dgm:pt>
    <dgm:pt modelId="{4D6A67D3-56F0-4CF5-9242-5A570FEFE7FA}" type="pres">
      <dgm:prSet presAssocID="{4840D99C-11EE-44E1-A1D6-38E1E97CA9C4}" presName="sibTrans" presStyleLbl="sibTrans2D1" presStyleIdx="0" presStyleCnt="4"/>
      <dgm:spPr/>
      <dgm:t>
        <a:bodyPr/>
        <a:lstStyle/>
        <a:p>
          <a:endParaRPr lang="en-US"/>
        </a:p>
      </dgm:t>
    </dgm:pt>
    <dgm:pt modelId="{633ACA28-F787-4713-A6C9-F5606CC5C9D7}" type="pres">
      <dgm:prSet presAssocID="{86A1C078-A210-41DE-84EF-B189AA837D24}" presName="node" presStyleLbl="node1" presStyleIdx="1" presStyleCnt="4" custScaleX="142549" custScaleY="108619">
        <dgm:presLayoutVars>
          <dgm:bulletEnabled val="1"/>
        </dgm:presLayoutVars>
      </dgm:prSet>
      <dgm:spPr/>
      <dgm:t>
        <a:bodyPr/>
        <a:lstStyle/>
        <a:p>
          <a:endParaRPr lang="en-US"/>
        </a:p>
      </dgm:t>
    </dgm:pt>
    <dgm:pt modelId="{185C039F-229C-4533-B528-9E16E9F17DE2}" type="pres">
      <dgm:prSet presAssocID="{86A1C078-A210-41DE-84EF-B189AA837D24}" presName="dummy" presStyleCnt="0"/>
      <dgm:spPr/>
    </dgm:pt>
    <dgm:pt modelId="{D62136FF-6070-48EB-9CB9-17A63971947C}" type="pres">
      <dgm:prSet presAssocID="{41F548F9-8F85-48C6-A3E5-93854E4C2938}" presName="sibTrans" presStyleLbl="sibTrans2D1" presStyleIdx="1" presStyleCnt="4"/>
      <dgm:spPr/>
      <dgm:t>
        <a:bodyPr/>
        <a:lstStyle/>
        <a:p>
          <a:endParaRPr lang="en-US"/>
        </a:p>
      </dgm:t>
    </dgm:pt>
    <dgm:pt modelId="{F3D6ECEC-BE37-49E8-8DB2-FC3708DBB856}" type="pres">
      <dgm:prSet presAssocID="{80C40E3B-33A7-45E7-80E4-F39D2E60D62C}" presName="node" presStyleLbl="node1" presStyleIdx="2" presStyleCnt="4" custScaleX="162939">
        <dgm:presLayoutVars>
          <dgm:bulletEnabled val="1"/>
        </dgm:presLayoutVars>
      </dgm:prSet>
      <dgm:spPr/>
      <dgm:t>
        <a:bodyPr/>
        <a:lstStyle/>
        <a:p>
          <a:endParaRPr lang="en-US"/>
        </a:p>
      </dgm:t>
    </dgm:pt>
    <dgm:pt modelId="{EF1AA3C7-B9D3-42DD-BEC4-9798D47E44E6}" type="pres">
      <dgm:prSet presAssocID="{80C40E3B-33A7-45E7-80E4-F39D2E60D62C}" presName="dummy" presStyleCnt="0"/>
      <dgm:spPr/>
    </dgm:pt>
    <dgm:pt modelId="{7C266950-32D4-455E-B657-87C962F66B79}" type="pres">
      <dgm:prSet presAssocID="{D58865EA-A2EB-4865-BDDC-3731E6C06205}" presName="sibTrans" presStyleLbl="sibTrans2D1" presStyleIdx="2" presStyleCnt="4"/>
      <dgm:spPr/>
      <dgm:t>
        <a:bodyPr/>
        <a:lstStyle/>
        <a:p>
          <a:endParaRPr lang="en-US"/>
        </a:p>
      </dgm:t>
    </dgm:pt>
    <dgm:pt modelId="{566F30CE-419D-4F90-A493-1B92EDA49C1F}" type="pres">
      <dgm:prSet presAssocID="{FB0EA1FA-A805-4DE6-9B08-130482C76562}" presName="node" presStyleLbl="node1" presStyleIdx="3" presStyleCnt="4" custScaleX="141216" custScaleY="104740">
        <dgm:presLayoutVars>
          <dgm:bulletEnabled val="1"/>
        </dgm:presLayoutVars>
      </dgm:prSet>
      <dgm:spPr/>
      <dgm:t>
        <a:bodyPr/>
        <a:lstStyle/>
        <a:p>
          <a:endParaRPr lang="en-US"/>
        </a:p>
      </dgm:t>
    </dgm:pt>
    <dgm:pt modelId="{4111AEBD-2132-41B3-BB6F-F26E94BB1B20}" type="pres">
      <dgm:prSet presAssocID="{FB0EA1FA-A805-4DE6-9B08-130482C76562}" presName="dummy" presStyleCnt="0"/>
      <dgm:spPr/>
    </dgm:pt>
    <dgm:pt modelId="{1C73AE99-AA56-45E8-BEF8-1410BBEFDEFB}" type="pres">
      <dgm:prSet presAssocID="{C142C15B-EA00-4584-8ECA-A55390772BD7}" presName="sibTrans" presStyleLbl="sibTrans2D1" presStyleIdx="3" presStyleCnt="4"/>
      <dgm:spPr/>
      <dgm:t>
        <a:bodyPr/>
        <a:lstStyle/>
        <a:p>
          <a:endParaRPr lang="en-US"/>
        </a:p>
      </dgm:t>
    </dgm:pt>
  </dgm:ptLst>
  <dgm:cxnLst>
    <dgm:cxn modelId="{4824D350-5E45-4F76-BF83-8910334945BF}" srcId="{6B9B3597-8006-416A-8DEB-1C0ABC3BED70}" destId="{150DE795-1BCE-4438-8984-7F6F1634CFE2}" srcOrd="0" destOrd="0" parTransId="{04F4BF48-D3EC-4D57-B4AE-0F981FCE6BF6}" sibTransId="{EA5CFC18-AC34-47CE-9B67-FAC0257D8631}"/>
    <dgm:cxn modelId="{2204DEB8-A902-4BD8-BF7C-8E0D2FDF7C27}" type="presOf" srcId="{41F548F9-8F85-48C6-A3E5-93854E4C2938}" destId="{D62136FF-6070-48EB-9CB9-17A63971947C}" srcOrd="0" destOrd="0" presId="urn:microsoft.com/office/officeart/2005/8/layout/radial6"/>
    <dgm:cxn modelId="{57A2B00D-BE92-4436-BEB5-73F3A35F2341}" type="presOf" srcId="{79B4279D-1DF7-413D-8890-435602C9EE84}" destId="{1C7DD505-46FF-40ED-A93A-69399871AC83}" srcOrd="0" destOrd="0" presId="urn:microsoft.com/office/officeart/2005/8/layout/radial6"/>
    <dgm:cxn modelId="{1858C56E-62BF-465F-B274-CB73AC42DB68}" type="presOf" srcId="{6B9B3597-8006-416A-8DEB-1C0ABC3BED70}" destId="{8B2CBB2F-E4CA-47F8-BC2D-5FE6BACC3A48}" srcOrd="0" destOrd="0" presId="urn:microsoft.com/office/officeart/2005/8/layout/radial6"/>
    <dgm:cxn modelId="{ABD99B57-FC01-4438-9BF0-C395F5B8F640}" srcId="{150DE795-1BCE-4438-8984-7F6F1634CFE2}" destId="{FB0EA1FA-A805-4DE6-9B08-130482C76562}" srcOrd="3" destOrd="0" parTransId="{6841004B-6A27-477E-B371-F09385B94CCA}" sibTransId="{C142C15B-EA00-4584-8ECA-A55390772BD7}"/>
    <dgm:cxn modelId="{11DFC44F-157F-4E04-85EF-8EC91683AD03}" srcId="{150DE795-1BCE-4438-8984-7F6F1634CFE2}" destId="{80C40E3B-33A7-45E7-80E4-F39D2E60D62C}" srcOrd="2" destOrd="0" parTransId="{8E2C3DA6-7564-41CD-9518-9FFFD8EAEDE9}" sibTransId="{D58865EA-A2EB-4865-BDDC-3731E6C06205}"/>
    <dgm:cxn modelId="{9A06D004-BEF2-4132-B28B-216564A50977}" type="presOf" srcId="{150DE795-1BCE-4438-8984-7F6F1634CFE2}" destId="{9FE60B88-B9FF-4C5B-832B-975AE0FBE0EA}" srcOrd="0" destOrd="0" presId="urn:microsoft.com/office/officeart/2005/8/layout/radial6"/>
    <dgm:cxn modelId="{3ABB5620-8F07-413E-8F65-DAFC8AAA82E6}" type="presOf" srcId="{80C40E3B-33A7-45E7-80E4-F39D2E60D62C}" destId="{F3D6ECEC-BE37-49E8-8DB2-FC3708DBB856}" srcOrd="0" destOrd="0" presId="urn:microsoft.com/office/officeart/2005/8/layout/radial6"/>
    <dgm:cxn modelId="{B6684D09-52C3-4C0E-B06C-520017016793}" type="presOf" srcId="{FB0EA1FA-A805-4DE6-9B08-130482C76562}" destId="{566F30CE-419D-4F90-A493-1B92EDA49C1F}" srcOrd="0" destOrd="0" presId="urn:microsoft.com/office/officeart/2005/8/layout/radial6"/>
    <dgm:cxn modelId="{CBC35B90-15BA-47E2-8C27-477732FE0F05}" type="presOf" srcId="{4840D99C-11EE-44E1-A1D6-38E1E97CA9C4}" destId="{4D6A67D3-56F0-4CF5-9242-5A570FEFE7FA}" srcOrd="0" destOrd="0" presId="urn:microsoft.com/office/officeart/2005/8/layout/radial6"/>
    <dgm:cxn modelId="{1E878DB1-BD88-415F-BC5C-90EA04747535}" type="presOf" srcId="{D58865EA-A2EB-4865-BDDC-3731E6C06205}" destId="{7C266950-32D4-455E-B657-87C962F66B79}" srcOrd="0" destOrd="0" presId="urn:microsoft.com/office/officeart/2005/8/layout/radial6"/>
    <dgm:cxn modelId="{D42E6237-2D0F-43D2-AEEF-3C1F3123E345}" srcId="{150DE795-1BCE-4438-8984-7F6F1634CFE2}" destId="{86A1C078-A210-41DE-84EF-B189AA837D24}" srcOrd="1" destOrd="0" parTransId="{2CDEF406-FB19-4902-A280-466305DD7DE7}" sibTransId="{41F548F9-8F85-48C6-A3E5-93854E4C2938}"/>
    <dgm:cxn modelId="{94664073-7B77-4D74-8F94-528B9789C17E}" srcId="{150DE795-1BCE-4438-8984-7F6F1634CFE2}" destId="{79B4279D-1DF7-413D-8890-435602C9EE84}" srcOrd="0" destOrd="0" parTransId="{AF792108-5976-4096-A0C4-6601B9891D87}" sibTransId="{4840D99C-11EE-44E1-A1D6-38E1E97CA9C4}"/>
    <dgm:cxn modelId="{CF22B2BE-0B7B-46F1-847A-626570FA2C2C}" type="presOf" srcId="{86A1C078-A210-41DE-84EF-B189AA837D24}" destId="{633ACA28-F787-4713-A6C9-F5606CC5C9D7}" srcOrd="0" destOrd="0" presId="urn:microsoft.com/office/officeart/2005/8/layout/radial6"/>
    <dgm:cxn modelId="{F3E2BBA4-B450-4EAE-9E32-69B96068032E}" type="presOf" srcId="{C142C15B-EA00-4584-8ECA-A55390772BD7}" destId="{1C73AE99-AA56-45E8-BEF8-1410BBEFDEFB}" srcOrd="0" destOrd="0" presId="urn:microsoft.com/office/officeart/2005/8/layout/radial6"/>
    <dgm:cxn modelId="{462485B1-A209-496A-B6C2-E0B9AF582F54}" type="presParOf" srcId="{8B2CBB2F-E4CA-47F8-BC2D-5FE6BACC3A48}" destId="{9FE60B88-B9FF-4C5B-832B-975AE0FBE0EA}" srcOrd="0" destOrd="0" presId="urn:microsoft.com/office/officeart/2005/8/layout/radial6"/>
    <dgm:cxn modelId="{06935037-C4B6-4AD2-A89A-07DF101412F4}" type="presParOf" srcId="{8B2CBB2F-E4CA-47F8-BC2D-5FE6BACC3A48}" destId="{1C7DD505-46FF-40ED-A93A-69399871AC83}" srcOrd="1" destOrd="0" presId="urn:microsoft.com/office/officeart/2005/8/layout/radial6"/>
    <dgm:cxn modelId="{F6C7CC9D-CD99-4760-BA33-BAD632D402B5}" type="presParOf" srcId="{8B2CBB2F-E4CA-47F8-BC2D-5FE6BACC3A48}" destId="{AF16BB26-F262-4F06-B04B-E00074B0328B}" srcOrd="2" destOrd="0" presId="urn:microsoft.com/office/officeart/2005/8/layout/radial6"/>
    <dgm:cxn modelId="{3E544FEF-62C8-48EA-ACB4-9C73A1939E5C}" type="presParOf" srcId="{8B2CBB2F-E4CA-47F8-BC2D-5FE6BACC3A48}" destId="{4D6A67D3-56F0-4CF5-9242-5A570FEFE7FA}" srcOrd="3" destOrd="0" presId="urn:microsoft.com/office/officeart/2005/8/layout/radial6"/>
    <dgm:cxn modelId="{747F5D3D-E996-4FBB-BB3E-D8E72F43CAD9}" type="presParOf" srcId="{8B2CBB2F-E4CA-47F8-BC2D-5FE6BACC3A48}" destId="{633ACA28-F787-4713-A6C9-F5606CC5C9D7}" srcOrd="4" destOrd="0" presId="urn:microsoft.com/office/officeart/2005/8/layout/radial6"/>
    <dgm:cxn modelId="{3B894704-ACDE-45F0-A9BA-A65C5B2A8EF2}" type="presParOf" srcId="{8B2CBB2F-E4CA-47F8-BC2D-5FE6BACC3A48}" destId="{185C039F-229C-4533-B528-9E16E9F17DE2}" srcOrd="5" destOrd="0" presId="urn:microsoft.com/office/officeart/2005/8/layout/radial6"/>
    <dgm:cxn modelId="{7B40F11C-7596-47C0-9853-FFCE19D4ACCC}" type="presParOf" srcId="{8B2CBB2F-E4CA-47F8-BC2D-5FE6BACC3A48}" destId="{D62136FF-6070-48EB-9CB9-17A63971947C}" srcOrd="6" destOrd="0" presId="urn:microsoft.com/office/officeart/2005/8/layout/radial6"/>
    <dgm:cxn modelId="{F1CB368E-2CCD-4430-8B5F-8DBE4E1EFAF7}" type="presParOf" srcId="{8B2CBB2F-E4CA-47F8-BC2D-5FE6BACC3A48}" destId="{F3D6ECEC-BE37-49E8-8DB2-FC3708DBB856}" srcOrd="7" destOrd="0" presId="urn:microsoft.com/office/officeart/2005/8/layout/radial6"/>
    <dgm:cxn modelId="{DBCC9BBB-5723-4185-B789-0522AF2959EE}" type="presParOf" srcId="{8B2CBB2F-E4CA-47F8-BC2D-5FE6BACC3A48}" destId="{EF1AA3C7-B9D3-42DD-BEC4-9798D47E44E6}" srcOrd="8" destOrd="0" presId="urn:microsoft.com/office/officeart/2005/8/layout/radial6"/>
    <dgm:cxn modelId="{BE471D9B-8F8A-4165-9107-BE750B37B147}" type="presParOf" srcId="{8B2CBB2F-E4CA-47F8-BC2D-5FE6BACC3A48}" destId="{7C266950-32D4-455E-B657-87C962F66B79}" srcOrd="9" destOrd="0" presId="urn:microsoft.com/office/officeart/2005/8/layout/radial6"/>
    <dgm:cxn modelId="{51E9FDB9-1EBB-4AFC-A9AA-49C206A6AAB3}" type="presParOf" srcId="{8B2CBB2F-E4CA-47F8-BC2D-5FE6BACC3A48}" destId="{566F30CE-419D-4F90-A493-1B92EDA49C1F}" srcOrd="10" destOrd="0" presId="urn:microsoft.com/office/officeart/2005/8/layout/radial6"/>
    <dgm:cxn modelId="{C93BC9A5-EC1C-4BF8-AC44-4B55886BD3F0}" type="presParOf" srcId="{8B2CBB2F-E4CA-47F8-BC2D-5FE6BACC3A48}" destId="{4111AEBD-2132-41B3-BB6F-F26E94BB1B20}" srcOrd="11" destOrd="0" presId="urn:microsoft.com/office/officeart/2005/8/layout/radial6"/>
    <dgm:cxn modelId="{0AB5A8CF-3E20-48A6-83C5-D5CAE7403974}" type="presParOf" srcId="{8B2CBB2F-E4CA-47F8-BC2D-5FE6BACC3A48}" destId="{1C73AE99-AA56-45E8-BEF8-1410BBEFDEFB}"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991C34-0457-4097-BFA1-326FC41720C2}"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1D958819-A3EC-42E0-983B-682B80693BF0}">
      <dgm:prSet/>
      <dgm:spPr/>
      <dgm:t>
        <a:bodyPr/>
        <a:lstStyle/>
        <a:p>
          <a:pPr rtl="0"/>
          <a:r>
            <a:rPr lang="en-US" dirty="0"/>
            <a:t>Hotline receives complaint</a:t>
          </a:r>
        </a:p>
      </dgm:t>
    </dgm:pt>
    <dgm:pt modelId="{3328ED7A-2B58-42AC-AE56-9C0054526531}" type="parTrans" cxnId="{42A1BA10-A26A-477B-A6FC-4BA7AB310626}">
      <dgm:prSet/>
      <dgm:spPr/>
      <dgm:t>
        <a:bodyPr/>
        <a:lstStyle/>
        <a:p>
          <a:endParaRPr lang="en-US"/>
        </a:p>
      </dgm:t>
    </dgm:pt>
    <dgm:pt modelId="{F6C92487-4130-41EA-8EBE-1818FABE930E}" type="sibTrans" cxnId="{42A1BA10-A26A-477B-A6FC-4BA7AB310626}">
      <dgm:prSet/>
      <dgm:spPr/>
      <dgm:t>
        <a:bodyPr/>
        <a:lstStyle/>
        <a:p>
          <a:endParaRPr lang="en-US"/>
        </a:p>
      </dgm:t>
    </dgm:pt>
    <dgm:pt modelId="{700ADB4E-F31C-48A5-9759-DF240E9AD415}">
      <dgm:prSet/>
      <dgm:spPr/>
      <dgm:t>
        <a:bodyPr/>
        <a:lstStyle/>
        <a:p>
          <a:pPr rtl="0"/>
          <a:r>
            <a:rPr lang="en-US" dirty="0"/>
            <a:t>Triage is conducted and complaint is referred to the appropriate office</a:t>
          </a:r>
        </a:p>
      </dgm:t>
    </dgm:pt>
    <dgm:pt modelId="{3E7780F0-6782-44ED-A295-EDDF762FA011}" type="parTrans" cxnId="{E014506D-C8D2-4C39-A6E2-1BA27885C484}">
      <dgm:prSet/>
      <dgm:spPr/>
      <dgm:t>
        <a:bodyPr/>
        <a:lstStyle/>
        <a:p>
          <a:endParaRPr lang="en-US"/>
        </a:p>
      </dgm:t>
    </dgm:pt>
    <dgm:pt modelId="{763602EF-592F-460D-B961-4BA0B71C7AA5}" type="sibTrans" cxnId="{E014506D-C8D2-4C39-A6E2-1BA27885C484}">
      <dgm:prSet/>
      <dgm:spPr/>
      <dgm:t>
        <a:bodyPr/>
        <a:lstStyle/>
        <a:p>
          <a:endParaRPr lang="en-US"/>
        </a:p>
      </dgm:t>
    </dgm:pt>
    <dgm:pt modelId="{55713E53-97C6-4702-AB19-3448F2672065}">
      <dgm:prSet/>
      <dgm:spPr/>
      <dgm:t>
        <a:bodyPr/>
        <a:lstStyle/>
        <a:p>
          <a:pPr rtl="0"/>
          <a:r>
            <a:rPr lang="en-US" dirty="0"/>
            <a:t>OIG’s Audit or Investigations office has the right to decline an inquiry into a hotline complaint.</a:t>
          </a:r>
        </a:p>
      </dgm:t>
    </dgm:pt>
    <dgm:pt modelId="{EB54623A-D0B6-4683-9CD5-C925C5A92A14}" type="parTrans" cxnId="{D6867896-CC9C-4836-A8AB-154D343AB775}">
      <dgm:prSet/>
      <dgm:spPr/>
      <dgm:t>
        <a:bodyPr/>
        <a:lstStyle/>
        <a:p>
          <a:endParaRPr lang="en-US"/>
        </a:p>
      </dgm:t>
    </dgm:pt>
    <dgm:pt modelId="{43B10ADC-A5B5-4F7C-B85B-CC4121AC944B}" type="sibTrans" cxnId="{D6867896-CC9C-4836-A8AB-154D343AB775}">
      <dgm:prSet/>
      <dgm:spPr/>
      <dgm:t>
        <a:bodyPr/>
        <a:lstStyle/>
        <a:p>
          <a:endParaRPr lang="en-US"/>
        </a:p>
      </dgm:t>
    </dgm:pt>
    <dgm:pt modelId="{DD1F05C6-4EF3-45DF-A534-09950BD85F7E}">
      <dgm:prSet/>
      <dgm:spPr/>
      <dgm:t>
        <a:bodyPr/>
        <a:lstStyle/>
        <a:p>
          <a:pPr rtl="0"/>
          <a:r>
            <a:rPr lang="en-US" dirty="0"/>
            <a:t>Complaints not handled by OIG are sent to the USDA agency’s Liaison Officer who then opens an inquiry. However, if the subject of the complaint is an SES or a political appointee the complaint is sent to the Departmental Management Liaison Officer.</a:t>
          </a:r>
        </a:p>
      </dgm:t>
    </dgm:pt>
    <dgm:pt modelId="{83E188EE-0717-437B-8230-4531745E2A5E}" type="parTrans" cxnId="{30C91264-0E84-45E9-A6E6-4D7B5661BB39}">
      <dgm:prSet/>
      <dgm:spPr/>
      <dgm:t>
        <a:bodyPr/>
        <a:lstStyle/>
        <a:p>
          <a:endParaRPr lang="en-US"/>
        </a:p>
      </dgm:t>
    </dgm:pt>
    <dgm:pt modelId="{81BD7259-4651-4B39-9DB7-F345B17824A6}" type="sibTrans" cxnId="{30C91264-0E84-45E9-A6E6-4D7B5661BB39}">
      <dgm:prSet/>
      <dgm:spPr/>
      <dgm:t>
        <a:bodyPr/>
        <a:lstStyle/>
        <a:p>
          <a:endParaRPr lang="en-US"/>
        </a:p>
      </dgm:t>
    </dgm:pt>
    <dgm:pt modelId="{36453CDA-B485-4991-BC24-59201B891692}" type="pres">
      <dgm:prSet presAssocID="{AB991C34-0457-4097-BFA1-326FC41720C2}" presName="linear" presStyleCnt="0">
        <dgm:presLayoutVars>
          <dgm:animLvl val="lvl"/>
          <dgm:resizeHandles val="exact"/>
        </dgm:presLayoutVars>
      </dgm:prSet>
      <dgm:spPr/>
      <dgm:t>
        <a:bodyPr/>
        <a:lstStyle/>
        <a:p>
          <a:endParaRPr lang="en-US"/>
        </a:p>
      </dgm:t>
    </dgm:pt>
    <dgm:pt modelId="{E72A67E2-4B9E-4405-BBFE-152768B39F7C}" type="pres">
      <dgm:prSet presAssocID="{1D958819-A3EC-42E0-983B-682B80693BF0}" presName="parentText" presStyleLbl="node1" presStyleIdx="0" presStyleCnt="4">
        <dgm:presLayoutVars>
          <dgm:chMax val="0"/>
          <dgm:bulletEnabled val="1"/>
        </dgm:presLayoutVars>
      </dgm:prSet>
      <dgm:spPr/>
      <dgm:t>
        <a:bodyPr/>
        <a:lstStyle/>
        <a:p>
          <a:endParaRPr lang="en-US"/>
        </a:p>
      </dgm:t>
    </dgm:pt>
    <dgm:pt modelId="{14687EE1-64DF-4DE4-8379-AD48B05569AE}" type="pres">
      <dgm:prSet presAssocID="{F6C92487-4130-41EA-8EBE-1818FABE930E}" presName="spacer" presStyleCnt="0"/>
      <dgm:spPr/>
    </dgm:pt>
    <dgm:pt modelId="{968B061B-21A8-4477-A6E4-757F4FD04F02}" type="pres">
      <dgm:prSet presAssocID="{700ADB4E-F31C-48A5-9759-DF240E9AD415}" presName="parentText" presStyleLbl="node1" presStyleIdx="1" presStyleCnt="4">
        <dgm:presLayoutVars>
          <dgm:chMax val="0"/>
          <dgm:bulletEnabled val="1"/>
        </dgm:presLayoutVars>
      </dgm:prSet>
      <dgm:spPr/>
      <dgm:t>
        <a:bodyPr/>
        <a:lstStyle/>
        <a:p>
          <a:endParaRPr lang="en-US"/>
        </a:p>
      </dgm:t>
    </dgm:pt>
    <dgm:pt modelId="{AEEA729D-4B8B-4C2E-84E6-5CF33EE8DB94}" type="pres">
      <dgm:prSet presAssocID="{763602EF-592F-460D-B961-4BA0B71C7AA5}" presName="spacer" presStyleCnt="0"/>
      <dgm:spPr/>
    </dgm:pt>
    <dgm:pt modelId="{58285F86-088A-4931-942D-FEC1B6BC2B3F}" type="pres">
      <dgm:prSet presAssocID="{55713E53-97C6-4702-AB19-3448F2672065}" presName="parentText" presStyleLbl="node1" presStyleIdx="2" presStyleCnt="4">
        <dgm:presLayoutVars>
          <dgm:chMax val="0"/>
          <dgm:bulletEnabled val="1"/>
        </dgm:presLayoutVars>
      </dgm:prSet>
      <dgm:spPr/>
      <dgm:t>
        <a:bodyPr/>
        <a:lstStyle/>
        <a:p>
          <a:endParaRPr lang="en-US"/>
        </a:p>
      </dgm:t>
    </dgm:pt>
    <dgm:pt modelId="{1A621897-9F0F-4228-930A-7943EEE272F7}" type="pres">
      <dgm:prSet presAssocID="{43B10ADC-A5B5-4F7C-B85B-CC4121AC944B}" presName="spacer" presStyleCnt="0"/>
      <dgm:spPr/>
    </dgm:pt>
    <dgm:pt modelId="{398327C4-6270-4272-B8CE-8D3F035EC6A6}" type="pres">
      <dgm:prSet presAssocID="{DD1F05C6-4EF3-45DF-A534-09950BD85F7E}" presName="parentText" presStyleLbl="node1" presStyleIdx="3" presStyleCnt="4">
        <dgm:presLayoutVars>
          <dgm:chMax val="0"/>
          <dgm:bulletEnabled val="1"/>
        </dgm:presLayoutVars>
      </dgm:prSet>
      <dgm:spPr/>
      <dgm:t>
        <a:bodyPr/>
        <a:lstStyle/>
        <a:p>
          <a:endParaRPr lang="en-US"/>
        </a:p>
      </dgm:t>
    </dgm:pt>
  </dgm:ptLst>
  <dgm:cxnLst>
    <dgm:cxn modelId="{034F9534-AB4B-46CA-A05A-22C3A8C73A0F}" type="presOf" srcId="{DD1F05C6-4EF3-45DF-A534-09950BD85F7E}" destId="{398327C4-6270-4272-B8CE-8D3F035EC6A6}" srcOrd="0" destOrd="0" presId="urn:microsoft.com/office/officeart/2005/8/layout/vList2"/>
    <dgm:cxn modelId="{B574E006-780C-48B7-B9DD-8EEB5AB2A995}" type="presOf" srcId="{AB991C34-0457-4097-BFA1-326FC41720C2}" destId="{36453CDA-B485-4991-BC24-59201B891692}" srcOrd="0" destOrd="0" presId="urn:microsoft.com/office/officeart/2005/8/layout/vList2"/>
    <dgm:cxn modelId="{EAB9B227-9CBB-475E-8030-74DD1DC1008C}" type="presOf" srcId="{1D958819-A3EC-42E0-983B-682B80693BF0}" destId="{E72A67E2-4B9E-4405-BBFE-152768B39F7C}" srcOrd="0" destOrd="0" presId="urn:microsoft.com/office/officeart/2005/8/layout/vList2"/>
    <dgm:cxn modelId="{D6867896-CC9C-4836-A8AB-154D343AB775}" srcId="{AB991C34-0457-4097-BFA1-326FC41720C2}" destId="{55713E53-97C6-4702-AB19-3448F2672065}" srcOrd="2" destOrd="0" parTransId="{EB54623A-D0B6-4683-9CD5-C925C5A92A14}" sibTransId="{43B10ADC-A5B5-4F7C-B85B-CC4121AC944B}"/>
    <dgm:cxn modelId="{E014506D-C8D2-4C39-A6E2-1BA27885C484}" srcId="{AB991C34-0457-4097-BFA1-326FC41720C2}" destId="{700ADB4E-F31C-48A5-9759-DF240E9AD415}" srcOrd="1" destOrd="0" parTransId="{3E7780F0-6782-44ED-A295-EDDF762FA011}" sibTransId="{763602EF-592F-460D-B961-4BA0B71C7AA5}"/>
    <dgm:cxn modelId="{30C91264-0E84-45E9-A6E6-4D7B5661BB39}" srcId="{AB991C34-0457-4097-BFA1-326FC41720C2}" destId="{DD1F05C6-4EF3-45DF-A534-09950BD85F7E}" srcOrd="3" destOrd="0" parTransId="{83E188EE-0717-437B-8230-4531745E2A5E}" sibTransId="{81BD7259-4651-4B39-9DB7-F345B17824A6}"/>
    <dgm:cxn modelId="{200FBA52-A544-4360-B466-2AC9BE458A22}" type="presOf" srcId="{55713E53-97C6-4702-AB19-3448F2672065}" destId="{58285F86-088A-4931-942D-FEC1B6BC2B3F}" srcOrd="0" destOrd="0" presId="urn:microsoft.com/office/officeart/2005/8/layout/vList2"/>
    <dgm:cxn modelId="{42A1BA10-A26A-477B-A6FC-4BA7AB310626}" srcId="{AB991C34-0457-4097-BFA1-326FC41720C2}" destId="{1D958819-A3EC-42E0-983B-682B80693BF0}" srcOrd="0" destOrd="0" parTransId="{3328ED7A-2B58-42AC-AE56-9C0054526531}" sibTransId="{F6C92487-4130-41EA-8EBE-1818FABE930E}"/>
    <dgm:cxn modelId="{090C750E-E184-490C-80C4-D057A50E9D53}" type="presOf" srcId="{700ADB4E-F31C-48A5-9759-DF240E9AD415}" destId="{968B061B-21A8-4477-A6E4-757F4FD04F02}" srcOrd="0" destOrd="0" presId="urn:microsoft.com/office/officeart/2005/8/layout/vList2"/>
    <dgm:cxn modelId="{63467446-134A-4759-AAF2-6DAA6D8B42A0}" type="presParOf" srcId="{36453CDA-B485-4991-BC24-59201B891692}" destId="{E72A67E2-4B9E-4405-BBFE-152768B39F7C}" srcOrd="0" destOrd="0" presId="urn:microsoft.com/office/officeart/2005/8/layout/vList2"/>
    <dgm:cxn modelId="{1891833B-B594-4697-83FF-4646B797E060}" type="presParOf" srcId="{36453CDA-B485-4991-BC24-59201B891692}" destId="{14687EE1-64DF-4DE4-8379-AD48B05569AE}" srcOrd="1" destOrd="0" presId="urn:microsoft.com/office/officeart/2005/8/layout/vList2"/>
    <dgm:cxn modelId="{56EB7E07-C6C4-469A-80BA-1CF1DD52EDE5}" type="presParOf" srcId="{36453CDA-B485-4991-BC24-59201B891692}" destId="{968B061B-21A8-4477-A6E4-757F4FD04F02}" srcOrd="2" destOrd="0" presId="urn:microsoft.com/office/officeart/2005/8/layout/vList2"/>
    <dgm:cxn modelId="{EDE948D5-ED18-4A73-AB49-4D15B4B2A59D}" type="presParOf" srcId="{36453CDA-B485-4991-BC24-59201B891692}" destId="{AEEA729D-4B8B-4C2E-84E6-5CF33EE8DB94}" srcOrd="3" destOrd="0" presId="urn:microsoft.com/office/officeart/2005/8/layout/vList2"/>
    <dgm:cxn modelId="{8BC1F1D8-E95B-4845-B505-8301E5E9384F}" type="presParOf" srcId="{36453CDA-B485-4991-BC24-59201B891692}" destId="{58285F86-088A-4931-942D-FEC1B6BC2B3F}" srcOrd="4" destOrd="0" presId="urn:microsoft.com/office/officeart/2005/8/layout/vList2"/>
    <dgm:cxn modelId="{E4218EB4-5C71-4934-8FE8-D994C17236A0}" type="presParOf" srcId="{36453CDA-B485-4991-BC24-59201B891692}" destId="{1A621897-9F0F-4228-930A-7943EEE272F7}" srcOrd="5" destOrd="0" presId="urn:microsoft.com/office/officeart/2005/8/layout/vList2"/>
    <dgm:cxn modelId="{EE51C28D-7317-410D-9C70-44680BDE67B5}" type="presParOf" srcId="{36453CDA-B485-4991-BC24-59201B891692}" destId="{398327C4-6270-4272-B8CE-8D3F035EC6A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4627B2-BE6D-44EF-B9A2-FBA1C2D3C566}"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6397854D-4FEB-49B5-90CA-CF84E13EE412}">
      <dgm:prSet/>
      <dgm:spPr>
        <a:solidFill>
          <a:srgbClr val="FFC000"/>
        </a:solidFill>
      </dgm:spPr>
      <dgm:t>
        <a:bodyPr/>
        <a:lstStyle/>
        <a:p>
          <a:pPr rtl="0"/>
          <a:r>
            <a:rPr lang="en-US" kern="0" baseline="0" dirty="0">
              <a:solidFill>
                <a:schemeClr val="tx1"/>
              </a:solidFill>
            </a:rPr>
            <a:t>3 options for complainants to hold their identity</a:t>
          </a:r>
        </a:p>
      </dgm:t>
      <dgm:extLst>
        <a:ext uri="{E40237B7-FDA0-4F09-8148-C483321AD2D9}">
          <dgm14:cNvPr xmlns:dgm14="http://schemas.microsoft.com/office/drawing/2010/diagram" id="0" name="" descr="See note"/>
        </a:ext>
      </dgm:extLst>
    </dgm:pt>
    <dgm:pt modelId="{177A765D-752E-498B-8E8F-0EE93DD7BAB2}" type="parTrans" cxnId="{3C559E04-1136-44BF-853E-ECC4404C65C5}">
      <dgm:prSet/>
      <dgm:spPr/>
      <dgm:t>
        <a:bodyPr/>
        <a:lstStyle/>
        <a:p>
          <a:endParaRPr lang="en-US"/>
        </a:p>
      </dgm:t>
    </dgm:pt>
    <dgm:pt modelId="{109F529B-753B-4E05-9F96-4298967207F6}" type="sibTrans" cxnId="{3C559E04-1136-44BF-853E-ECC4404C65C5}">
      <dgm:prSet/>
      <dgm:spPr/>
      <dgm:t>
        <a:bodyPr/>
        <a:lstStyle/>
        <a:p>
          <a:endParaRPr lang="en-US"/>
        </a:p>
      </dgm:t>
    </dgm:pt>
    <dgm:pt modelId="{F57D09EC-1C3F-43BF-A4F7-FACE451AC7D8}">
      <dgm:prSet/>
      <dgm:spPr/>
      <dgm:t>
        <a:bodyPr/>
        <a:lstStyle/>
        <a:p>
          <a:pPr rtl="0"/>
          <a:r>
            <a:rPr lang="en-US" b="1" dirty="0">
              <a:solidFill>
                <a:srgbClr val="00B050"/>
              </a:solidFill>
            </a:rPr>
            <a:t>Confidential</a:t>
          </a:r>
          <a:r>
            <a:rPr lang="en-US" dirty="0">
              <a:solidFill>
                <a:srgbClr val="00B050"/>
              </a:solidFill>
            </a:rPr>
            <a:t> </a:t>
          </a:r>
          <a:r>
            <a:rPr lang="en-US" dirty="0"/>
            <a:t>– name and contact information is known only within OIG</a:t>
          </a:r>
        </a:p>
      </dgm:t>
      <dgm:extLst>
        <a:ext uri="{E40237B7-FDA0-4F09-8148-C483321AD2D9}">
          <dgm14:cNvPr xmlns:dgm14="http://schemas.microsoft.com/office/drawing/2010/diagram" id="0" name="" descr="See Notes"/>
        </a:ext>
      </dgm:extLst>
    </dgm:pt>
    <dgm:pt modelId="{7617E8FB-FD6B-4A17-A915-DE3C892C28F9}" type="parTrans" cxnId="{61CF2F68-73B6-4D10-B5C5-18A79FF3C0D8}">
      <dgm:prSet/>
      <dgm:spPr/>
      <dgm:t>
        <a:bodyPr/>
        <a:lstStyle/>
        <a:p>
          <a:endParaRPr lang="en-US"/>
        </a:p>
      </dgm:t>
    </dgm:pt>
    <dgm:pt modelId="{96FF941F-8EDB-4F5F-8FA9-1FFFEC4DC375}" type="sibTrans" cxnId="{61CF2F68-73B6-4D10-B5C5-18A79FF3C0D8}">
      <dgm:prSet/>
      <dgm:spPr/>
      <dgm:t>
        <a:bodyPr/>
        <a:lstStyle/>
        <a:p>
          <a:endParaRPr lang="en-US"/>
        </a:p>
      </dgm:t>
    </dgm:pt>
    <dgm:pt modelId="{B620F0D6-4CEB-4070-9454-25FCABAF3DBC}">
      <dgm:prSet/>
      <dgm:spPr/>
      <dgm:t>
        <a:bodyPr/>
        <a:lstStyle/>
        <a:p>
          <a:pPr rtl="0"/>
          <a:r>
            <a:rPr lang="en-US" b="1" dirty="0">
              <a:solidFill>
                <a:srgbClr val="00B0F0"/>
              </a:solidFill>
            </a:rPr>
            <a:t>Anonymous</a:t>
          </a:r>
          <a:r>
            <a:rPr lang="en-US" b="1" dirty="0"/>
            <a:t> </a:t>
          </a:r>
          <a:r>
            <a:rPr lang="en-US" dirty="0"/>
            <a:t>– name and email address is not known within or outside OIG</a:t>
          </a:r>
        </a:p>
      </dgm:t>
    </dgm:pt>
    <dgm:pt modelId="{77FA31E5-8EF2-45B4-9DB8-E6D5FA678852}" type="parTrans" cxnId="{CBBAAEB4-A838-4A34-9459-7BCB978FF10F}">
      <dgm:prSet/>
      <dgm:spPr/>
      <dgm:t>
        <a:bodyPr/>
        <a:lstStyle/>
        <a:p>
          <a:endParaRPr lang="en-US"/>
        </a:p>
      </dgm:t>
    </dgm:pt>
    <dgm:pt modelId="{EB31EB38-F9FF-425D-9862-46397B81D564}" type="sibTrans" cxnId="{CBBAAEB4-A838-4A34-9459-7BCB978FF10F}">
      <dgm:prSet/>
      <dgm:spPr/>
      <dgm:t>
        <a:bodyPr/>
        <a:lstStyle/>
        <a:p>
          <a:endParaRPr lang="en-US"/>
        </a:p>
      </dgm:t>
    </dgm:pt>
    <dgm:pt modelId="{9BCEAD4B-2F7D-46F6-979D-D071267402E8}">
      <dgm:prSet/>
      <dgm:spPr/>
      <dgm:t>
        <a:bodyPr/>
        <a:lstStyle/>
        <a:p>
          <a:r>
            <a:rPr lang="en-US" b="1" dirty="0">
              <a:solidFill>
                <a:srgbClr val="CC0000"/>
              </a:solidFill>
            </a:rPr>
            <a:t>Allow name to be used </a:t>
          </a:r>
          <a:r>
            <a:rPr lang="en-US" dirty="0"/>
            <a:t>– complainant consents to their identity and contact information to be provided within the hotline complaint content</a:t>
          </a:r>
        </a:p>
      </dgm:t>
    </dgm:pt>
    <dgm:pt modelId="{618ECE9F-B3F9-4809-8A17-BF3AE1DC61D9}" type="parTrans" cxnId="{FBABB425-B86C-4FA9-B421-CAA2F10A44A9}">
      <dgm:prSet/>
      <dgm:spPr/>
      <dgm:t>
        <a:bodyPr/>
        <a:lstStyle/>
        <a:p>
          <a:endParaRPr lang="en-US"/>
        </a:p>
      </dgm:t>
    </dgm:pt>
    <dgm:pt modelId="{06AC4FD0-0D19-402D-9D25-4AE4D230930C}" type="sibTrans" cxnId="{FBABB425-B86C-4FA9-B421-CAA2F10A44A9}">
      <dgm:prSet/>
      <dgm:spPr/>
      <dgm:t>
        <a:bodyPr/>
        <a:lstStyle/>
        <a:p>
          <a:endParaRPr lang="en-US"/>
        </a:p>
      </dgm:t>
    </dgm:pt>
    <dgm:pt modelId="{DA4B55C2-77EF-4C75-94D2-02CF8B3BA921}" type="pres">
      <dgm:prSet presAssocID="{314627B2-BE6D-44EF-B9A2-FBA1C2D3C566}" presName="linear" presStyleCnt="0">
        <dgm:presLayoutVars>
          <dgm:animLvl val="lvl"/>
          <dgm:resizeHandles val="exact"/>
        </dgm:presLayoutVars>
      </dgm:prSet>
      <dgm:spPr/>
      <dgm:t>
        <a:bodyPr/>
        <a:lstStyle/>
        <a:p>
          <a:endParaRPr lang="en-US"/>
        </a:p>
      </dgm:t>
    </dgm:pt>
    <dgm:pt modelId="{63439540-4DD5-4886-909A-C3DD3F95590A}" type="pres">
      <dgm:prSet presAssocID="{6397854D-4FEB-49B5-90CA-CF84E13EE412}" presName="parentText" presStyleLbl="node1" presStyleIdx="0" presStyleCnt="1">
        <dgm:presLayoutVars>
          <dgm:chMax val="0"/>
          <dgm:bulletEnabled val="1"/>
        </dgm:presLayoutVars>
      </dgm:prSet>
      <dgm:spPr/>
      <dgm:t>
        <a:bodyPr/>
        <a:lstStyle/>
        <a:p>
          <a:endParaRPr lang="en-US"/>
        </a:p>
      </dgm:t>
    </dgm:pt>
    <dgm:pt modelId="{56519899-0847-437E-9E47-72FC3A328E65}" type="pres">
      <dgm:prSet presAssocID="{6397854D-4FEB-49B5-90CA-CF84E13EE412}" presName="childText" presStyleLbl="revTx" presStyleIdx="0" presStyleCnt="1">
        <dgm:presLayoutVars>
          <dgm:bulletEnabled val="1"/>
        </dgm:presLayoutVars>
      </dgm:prSet>
      <dgm:spPr/>
      <dgm:t>
        <a:bodyPr/>
        <a:lstStyle/>
        <a:p>
          <a:endParaRPr lang="en-US"/>
        </a:p>
      </dgm:t>
    </dgm:pt>
  </dgm:ptLst>
  <dgm:cxnLst>
    <dgm:cxn modelId="{360885E0-35A8-4564-9821-2502C9AF95E8}" type="presOf" srcId="{314627B2-BE6D-44EF-B9A2-FBA1C2D3C566}" destId="{DA4B55C2-77EF-4C75-94D2-02CF8B3BA921}" srcOrd="0" destOrd="0" presId="urn:microsoft.com/office/officeart/2005/8/layout/vList2"/>
    <dgm:cxn modelId="{CBBAAEB4-A838-4A34-9459-7BCB978FF10F}" srcId="{6397854D-4FEB-49B5-90CA-CF84E13EE412}" destId="{B620F0D6-4CEB-4070-9454-25FCABAF3DBC}" srcOrd="2" destOrd="0" parTransId="{77FA31E5-8EF2-45B4-9DB8-E6D5FA678852}" sibTransId="{EB31EB38-F9FF-425D-9862-46397B81D564}"/>
    <dgm:cxn modelId="{692E6E18-9E42-466A-BCB4-94FE1B069FC6}" type="presOf" srcId="{6397854D-4FEB-49B5-90CA-CF84E13EE412}" destId="{63439540-4DD5-4886-909A-C3DD3F95590A}" srcOrd="0" destOrd="0" presId="urn:microsoft.com/office/officeart/2005/8/layout/vList2"/>
    <dgm:cxn modelId="{F0A7A86C-C827-4768-9754-FA769120A3D7}" type="presOf" srcId="{F57D09EC-1C3F-43BF-A4F7-FACE451AC7D8}" destId="{56519899-0847-437E-9E47-72FC3A328E65}" srcOrd="0" destOrd="0" presId="urn:microsoft.com/office/officeart/2005/8/layout/vList2"/>
    <dgm:cxn modelId="{419DEF60-0FB5-475B-933C-EB9770E24E23}" type="presOf" srcId="{B620F0D6-4CEB-4070-9454-25FCABAF3DBC}" destId="{56519899-0847-437E-9E47-72FC3A328E65}" srcOrd="0" destOrd="2" presId="urn:microsoft.com/office/officeart/2005/8/layout/vList2"/>
    <dgm:cxn modelId="{3C559E04-1136-44BF-853E-ECC4404C65C5}" srcId="{314627B2-BE6D-44EF-B9A2-FBA1C2D3C566}" destId="{6397854D-4FEB-49B5-90CA-CF84E13EE412}" srcOrd="0" destOrd="0" parTransId="{177A765D-752E-498B-8E8F-0EE93DD7BAB2}" sibTransId="{109F529B-753B-4E05-9F96-4298967207F6}"/>
    <dgm:cxn modelId="{61CF2F68-73B6-4D10-B5C5-18A79FF3C0D8}" srcId="{6397854D-4FEB-49B5-90CA-CF84E13EE412}" destId="{F57D09EC-1C3F-43BF-A4F7-FACE451AC7D8}" srcOrd="0" destOrd="0" parTransId="{7617E8FB-FD6B-4A17-A915-DE3C892C28F9}" sibTransId="{96FF941F-8EDB-4F5F-8FA9-1FFFEC4DC375}"/>
    <dgm:cxn modelId="{DA23531E-E1EC-483E-AE6D-DB856ABB5A85}" type="presOf" srcId="{9BCEAD4B-2F7D-46F6-979D-D071267402E8}" destId="{56519899-0847-437E-9E47-72FC3A328E65}" srcOrd="0" destOrd="1" presId="urn:microsoft.com/office/officeart/2005/8/layout/vList2"/>
    <dgm:cxn modelId="{FBABB425-B86C-4FA9-B421-CAA2F10A44A9}" srcId="{6397854D-4FEB-49B5-90CA-CF84E13EE412}" destId="{9BCEAD4B-2F7D-46F6-979D-D071267402E8}" srcOrd="1" destOrd="0" parTransId="{618ECE9F-B3F9-4809-8A17-BF3AE1DC61D9}" sibTransId="{06AC4FD0-0D19-402D-9D25-4AE4D230930C}"/>
    <dgm:cxn modelId="{DD2D82AE-A84B-4179-927E-25B51E55D107}" type="presParOf" srcId="{DA4B55C2-77EF-4C75-94D2-02CF8B3BA921}" destId="{63439540-4DD5-4886-909A-C3DD3F95590A}" srcOrd="0" destOrd="0" presId="urn:microsoft.com/office/officeart/2005/8/layout/vList2"/>
    <dgm:cxn modelId="{DA5404E2-B218-499C-8CBB-21AB782E9D8E}" type="presParOf" srcId="{DA4B55C2-77EF-4C75-94D2-02CF8B3BA921}" destId="{56519899-0847-437E-9E47-72FC3A328E6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E9D619-3865-42F8-B525-D07AE22FAA9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BF4D01F-0D0B-455D-B847-A215706B07FB}">
      <dgm:prSet>
        <dgm:style>
          <a:lnRef idx="1">
            <a:schemeClr val="accent5"/>
          </a:lnRef>
          <a:fillRef idx="3">
            <a:schemeClr val="accent5"/>
          </a:fillRef>
          <a:effectRef idx="2">
            <a:schemeClr val="accent5"/>
          </a:effectRef>
          <a:fontRef idx="minor">
            <a:schemeClr val="lt1"/>
          </a:fontRef>
        </dgm:style>
      </dgm:prSet>
      <dgm:spPr/>
      <dgm:t>
        <a:bodyPr/>
        <a:lstStyle/>
        <a:p>
          <a:pPr rtl="0"/>
          <a:r>
            <a:rPr lang="en-US" b="0" i="0" dirty="0"/>
            <a:t>Authorizes agency head to take disciplinary action against supervisors for: 1. retaliation against whistleblowers; 2. retaliation for exercising their right to grieve and cooperate with OIG; or 3. wrongful access of medical records.</a:t>
          </a:r>
          <a:r>
            <a:rPr lang="en-US" b="1" i="0" dirty="0">
              <a:solidFill>
                <a:schemeClr val="tx1"/>
              </a:solidFill>
            </a:rPr>
            <a:t>*</a:t>
          </a:r>
          <a:endParaRPr lang="en-US" dirty="0">
            <a:solidFill>
              <a:schemeClr val="tx1"/>
            </a:solidFill>
          </a:endParaRPr>
        </a:p>
      </dgm:t>
    </dgm:pt>
    <dgm:pt modelId="{42758F22-FAC7-4A0B-9078-038F32345E5F}" type="parTrans" cxnId="{05AB33D7-0CD8-49F8-BB0F-214EADC47210}">
      <dgm:prSet/>
      <dgm:spPr/>
      <dgm:t>
        <a:bodyPr/>
        <a:lstStyle/>
        <a:p>
          <a:endParaRPr lang="en-US"/>
        </a:p>
      </dgm:t>
    </dgm:pt>
    <dgm:pt modelId="{27808210-F867-4475-8936-CE9FC22F0881}" type="sibTrans" cxnId="{05AB33D7-0CD8-49F8-BB0F-214EADC47210}">
      <dgm:prSet/>
      <dgm:spPr/>
      <dgm:t>
        <a:bodyPr/>
        <a:lstStyle/>
        <a:p>
          <a:endParaRPr lang="en-US"/>
        </a:p>
      </dgm:t>
    </dgm:pt>
    <dgm:pt modelId="{CBBA2564-F67A-4094-9838-0B48244DCEF5}">
      <dgm:prSet>
        <dgm:style>
          <a:lnRef idx="1">
            <a:schemeClr val="accent6"/>
          </a:lnRef>
          <a:fillRef idx="3">
            <a:schemeClr val="accent6"/>
          </a:fillRef>
          <a:effectRef idx="2">
            <a:schemeClr val="accent6"/>
          </a:effectRef>
          <a:fontRef idx="minor">
            <a:schemeClr val="lt1"/>
          </a:fontRef>
        </dgm:style>
      </dgm:prSet>
      <dgm:spPr/>
      <dgm:t>
        <a:bodyPr/>
        <a:lstStyle/>
        <a:p>
          <a:pPr rtl="0"/>
          <a:r>
            <a:rPr lang="en-US" b="0" i="0" dirty="0"/>
            <a:t>For the first offense, the supervisor </a:t>
          </a:r>
          <a:r>
            <a:rPr lang="en-US" b="0" i="1" dirty="0"/>
            <a:t>shall</a:t>
          </a:r>
          <a:r>
            <a:rPr lang="en-US" b="0" i="0" dirty="0"/>
            <a:t> propose suspending the supervisor for not less than 3 days and for the second offense </a:t>
          </a:r>
          <a:r>
            <a:rPr lang="en-US" b="0" i="1" dirty="0"/>
            <a:t>shall </a:t>
          </a:r>
          <a:r>
            <a:rPr lang="en-US" b="0" i="0" dirty="0"/>
            <a:t>propose removal of the supervisor</a:t>
          </a:r>
          <a:endParaRPr lang="en-US" b="0" dirty="0"/>
        </a:p>
      </dgm:t>
    </dgm:pt>
    <dgm:pt modelId="{CA8EE8FD-D901-47FE-8842-DB2C50C9AC65}" type="parTrans" cxnId="{BC706875-169F-4498-AD46-2A9597649CC4}">
      <dgm:prSet/>
      <dgm:spPr/>
      <dgm:t>
        <a:bodyPr/>
        <a:lstStyle/>
        <a:p>
          <a:endParaRPr lang="en-US"/>
        </a:p>
      </dgm:t>
    </dgm:pt>
    <dgm:pt modelId="{C8FB9F1E-0CB2-4302-ADA2-D7719127ED1E}" type="sibTrans" cxnId="{BC706875-169F-4498-AD46-2A9597649CC4}">
      <dgm:prSet/>
      <dgm:spPr/>
      <dgm:t>
        <a:bodyPr/>
        <a:lstStyle/>
        <a:p>
          <a:endParaRPr lang="en-US"/>
        </a:p>
      </dgm:t>
    </dgm:pt>
    <dgm:pt modelId="{7DC1E114-2719-4D20-8D38-B64F0452AD1A}">
      <dgm:prSet>
        <dgm:style>
          <a:lnRef idx="1">
            <a:schemeClr val="accent2"/>
          </a:lnRef>
          <a:fillRef idx="3">
            <a:schemeClr val="accent2"/>
          </a:fillRef>
          <a:effectRef idx="2">
            <a:schemeClr val="accent2"/>
          </a:effectRef>
          <a:fontRef idx="minor">
            <a:schemeClr val="lt1"/>
          </a:fontRef>
        </dgm:style>
      </dgm:prSet>
      <dgm:spPr/>
      <dgm:t>
        <a:bodyPr/>
        <a:lstStyle/>
        <a:p>
          <a:pPr rtl="0"/>
          <a:r>
            <a:rPr lang="en-US" b="0" i="0" dirty="0"/>
            <a:t>Requires supervisors to have a critical performance element  to promote the protection of whistleblowers.  Criteria is to be developed by OPM and OSC. </a:t>
          </a:r>
        </a:p>
      </dgm:t>
    </dgm:pt>
    <dgm:pt modelId="{48EF9BDE-B11C-4908-86A9-E757E96767B2}" type="parTrans" cxnId="{19549476-50AA-470D-93A1-45BC219D33C2}">
      <dgm:prSet/>
      <dgm:spPr/>
      <dgm:t>
        <a:bodyPr/>
        <a:lstStyle/>
        <a:p>
          <a:endParaRPr lang="en-US"/>
        </a:p>
      </dgm:t>
    </dgm:pt>
    <dgm:pt modelId="{4FDBBBEE-3A6C-4AD7-8F43-0E8C7847B526}" type="sibTrans" cxnId="{19549476-50AA-470D-93A1-45BC219D33C2}">
      <dgm:prSet/>
      <dgm:spPr/>
      <dgm:t>
        <a:bodyPr/>
        <a:lstStyle/>
        <a:p>
          <a:endParaRPr lang="en-US"/>
        </a:p>
      </dgm:t>
    </dgm:pt>
    <dgm:pt modelId="{FF699E65-5832-4C4F-AB12-D8EB46527A05}" type="pres">
      <dgm:prSet presAssocID="{8BE9D619-3865-42F8-B525-D07AE22FAA93}" presName="Name0" presStyleCnt="0">
        <dgm:presLayoutVars>
          <dgm:chMax val="7"/>
          <dgm:chPref val="7"/>
          <dgm:dir/>
        </dgm:presLayoutVars>
      </dgm:prSet>
      <dgm:spPr/>
      <dgm:t>
        <a:bodyPr/>
        <a:lstStyle/>
        <a:p>
          <a:endParaRPr lang="en-US"/>
        </a:p>
      </dgm:t>
    </dgm:pt>
    <dgm:pt modelId="{E349AA28-2100-4A83-86F5-2BF0F30D3E77}" type="pres">
      <dgm:prSet presAssocID="{8BE9D619-3865-42F8-B525-D07AE22FAA93}" presName="Name1" presStyleCnt="0"/>
      <dgm:spPr/>
    </dgm:pt>
    <dgm:pt modelId="{6CBD5213-5AE4-4E9A-BCC8-CD57D258C435}" type="pres">
      <dgm:prSet presAssocID="{8BE9D619-3865-42F8-B525-D07AE22FAA93}" presName="cycle" presStyleCnt="0"/>
      <dgm:spPr/>
    </dgm:pt>
    <dgm:pt modelId="{0E9AB6B5-C79F-43E1-888E-663BA6030433}" type="pres">
      <dgm:prSet presAssocID="{8BE9D619-3865-42F8-B525-D07AE22FAA93}" presName="srcNode" presStyleLbl="node1" presStyleIdx="0" presStyleCnt="3"/>
      <dgm:spPr/>
    </dgm:pt>
    <dgm:pt modelId="{B39F3378-6056-4E9D-9E98-73B6CE1A0C79}" type="pres">
      <dgm:prSet presAssocID="{8BE9D619-3865-42F8-B525-D07AE22FAA93}" presName="conn" presStyleLbl="parChTrans1D2" presStyleIdx="0" presStyleCnt="1"/>
      <dgm:spPr/>
      <dgm:t>
        <a:bodyPr/>
        <a:lstStyle/>
        <a:p>
          <a:endParaRPr lang="en-US"/>
        </a:p>
      </dgm:t>
    </dgm:pt>
    <dgm:pt modelId="{4B0B01EE-927A-4727-8DFA-535A12B65702}" type="pres">
      <dgm:prSet presAssocID="{8BE9D619-3865-42F8-B525-D07AE22FAA93}" presName="extraNode" presStyleLbl="node1" presStyleIdx="0" presStyleCnt="3"/>
      <dgm:spPr/>
    </dgm:pt>
    <dgm:pt modelId="{91B8CF2B-D722-4997-BC57-EF6456A0192F}" type="pres">
      <dgm:prSet presAssocID="{8BE9D619-3865-42F8-B525-D07AE22FAA93}" presName="dstNode" presStyleLbl="node1" presStyleIdx="0" presStyleCnt="3"/>
      <dgm:spPr/>
    </dgm:pt>
    <dgm:pt modelId="{684721D7-35CF-4E37-8A88-C2A1AF6A369E}" type="pres">
      <dgm:prSet presAssocID="{8BF4D01F-0D0B-455D-B847-A215706B07FB}" presName="text_1" presStyleLbl="node1" presStyleIdx="0" presStyleCnt="3">
        <dgm:presLayoutVars>
          <dgm:bulletEnabled val="1"/>
        </dgm:presLayoutVars>
      </dgm:prSet>
      <dgm:spPr/>
      <dgm:t>
        <a:bodyPr/>
        <a:lstStyle/>
        <a:p>
          <a:endParaRPr lang="en-US"/>
        </a:p>
      </dgm:t>
    </dgm:pt>
    <dgm:pt modelId="{E952B9F7-42B5-4FDF-A7ED-EFB64B4522C6}" type="pres">
      <dgm:prSet presAssocID="{8BF4D01F-0D0B-455D-B847-A215706B07FB}" presName="accent_1" presStyleCnt="0"/>
      <dgm:spPr/>
    </dgm:pt>
    <dgm:pt modelId="{CBA8E8C4-CBC1-4652-881A-4852E8488194}" type="pres">
      <dgm:prSet presAssocID="{8BF4D01F-0D0B-455D-B847-A215706B07FB}" presName="accentRepeatNode" presStyleLbl="solidFgAcc1" presStyleIdx="0" presStyleCnt="3">
        <dgm:style>
          <a:lnRef idx="3">
            <a:schemeClr val="lt1"/>
          </a:lnRef>
          <a:fillRef idx="1">
            <a:schemeClr val="accent5"/>
          </a:fillRef>
          <a:effectRef idx="1">
            <a:schemeClr val="accent5"/>
          </a:effectRef>
          <a:fontRef idx="minor">
            <a:schemeClr val="lt1"/>
          </a:fontRef>
        </dgm:style>
      </dgm:prSet>
      <dgm:spPr/>
    </dgm:pt>
    <dgm:pt modelId="{C63F7237-221A-4C95-BCD3-FB0001E4EF70}" type="pres">
      <dgm:prSet presAssocID="{CBBA2564-F67A-4094-9838-0B48244DCEF5}" presName="text_2" presStyleLbl="node1" presStyleIdx="1" presStyleCnt="3">
        <dgm:presLayoutVars>
          <dgm:bulletEnabled val="1"/>
        </dgm:presLayoutVars>
      </dgm:prSet>
      <dgm:spPr/>
      <dgm:t>
        <a:bodyPr/>
        <a:lstStyle/>
        <a:p>
          <a:endParaRPr lang="en-US"/>
        </a:p>
      </dgm:t>
    </dgm:pt>
    <dgm:pt modelId="{6560B1FF-7069-43F8-871D-C6B37E366CCF}" type="pres">
      <dgm:prSet presAssocID="{CBBA2564-F67A-4094-9838-0B48244DCEF5}" presName="accent_2" presStyleCnt="0"/>
      <dgm:spPr/>
    </dgm:pt>
    <dgm:pt modelId="{00CA204A-8500-42D2-83D8-4CC88FE99F61}" type="pres">
      <dgm:prSet presAssocID="{CBBA2564-F67A-4094-9838-0B48244DCEF5}" presName="accentRepeatNode" presStyleLbl="solidFgAcc1" presStyleIdx="1" presStyleCnt="3">
        <dgm:style>
          <a:lnRef idx="3">
            <a:schemeClr val="lt1"/>
          </a:lnRef>
          <a:fillRef idx="1">
            <a:schemeClr val="accent6"/>
          </a:fillRef>
          <a:effectRef idx="1">
            <a:schemeClr val="accent6"/>
          </a:effectRef>
          <a:fontRef idx="minor">
            <a:schemeClr val="lt1"/>
          </a:fontRef>
        </dgm:style>
      </dgm:prSet>
      <dgm:spPr/>
    </dgm:pt>
    <dgm:pt modelId="{230138DD-F439-48A8-BADA-CC29B9677CE9}" type="pres">
      <dgm:prSet presAssocID="{7DC1E114-2719-4D20-8D38-B64F0452AD1A}" presName="text_3" presStyleLbl="node1" presStyleIdx="2" presStyleCnt="3">
        <dgm:presLayoutVars>
          <dgm:bulletEnabled val="1"/>
        </dgm:presLayoutVars>
      </dgm:prSet>
      <dgm:spPr/>
      <dgm:t>
        <a:bodyPr/>
        <a:lstStyle/>
        <a:p>
          <a:endParaRPr lang="en-US"/>
        </a:p>
      </dgm:t>
    </dgm:pt>
    <dgm:pt modelId="{0738523D-F2D9-4C1B-BC60-DE18C0B17EC2}" type="pres">
      <dgm:prSet presAssocID="{7DC1E114-2719-4D20-8D38-B64F0452AD1A}" presName="accent_3" presStyleCnt="0"/>
      <dgm:spPr/>
    </dgm:pt>
    <dgm:pt modelId="{6D9934DA-18F6-444D-8162-852A809D2C31}" type="pres">
      <dgm:prSet presAssocID="{7DC1E114-2719-4D20-8D38-B64F0452AD1A}" presName="accentRepeatNode" presStyleLbl="solidFgAcc1" presStyleIdx="2" presStyleCnt="3">
        <dgm:style>
          <a:lnRef idx="3">
            <a:schemeClr val="lt1"/>
          </a:lnRef>
          <a:fillRef idx="1">
            <a:schemeClr val="accent2"/>
          </a:fillRef>
          <a:effectRef idx="1">
            <a:schemeClr val="accent2"/>
          </a:effectRef>
          <a:fontRef idx="minor">
            <a:schemeClr val="lt1"/>
          </a:fontRef>
        </dgm:style>
      </dgm:prSet>
      <dgm:spPr/>
    </dgm:pt>
  </dgm:ptLst>
  <dgm:cxnLst>
    <dgm:cxn modelId="{19549476-50AA-470D-93A1-45BC219D33C2}" srcId="{8BE9D619-3865-42F8-B525-D07AE22FAA93}" destId="{7DC1E114-2719-4D20-8D38-B64F0452AD1A}" srcOrd="2" destOrd="0" parTransId="{48EF9BDE-B11C-4908-86A9-E757E96767B2}" sibTransId="{4FDBBBEE-3A6C-4AD7-8F43-0E8C7847B526}"/>
    <dgm:cxn modelId="{BC706875-169F-4498-AD46-2A9597649CC4}" srcId="{8BE9D619-3865-42F8-B525-D07AE22FAA93}" destId="{CBBA2564-F67A-4094-9838-0B48244DCEF5}" srcOrd="1" destOrd="0" parTransId="{CA8EE8FD-D901-47FE-8842-DB2C50C9AC65}" sibTransId="{C8FB9F1E-0CB2-4302-ADA2-D7719127ED1E}"/>
    <dgm:cxn modelId="{365FF50F-057C-4EA5-B6F3-7A1941E77259}" type="presOf" srcId="{8BF4D01F-0D0B-455D-B847-A215706B07FB}" destId="{684721D7-35CF-4E37-8A88-C2A1AF6A369E}" srcOrd="0" destOrd="0" presId="urn:microsoft.com/office/officeart/2008/layout/VerticalCurvedList"/>
    <dgm:cxn modelId="{56A12840-9159-45FB-8387-B76779B014B2}" type="presOf" srcId="{CBBA2564-F67A-4094-9838-0B48244DCEF5}" destId="{C63F7237-221A-4C95-BCD3-FB0001E4EF70}" srcOrd="0" destOrd="0" presId="urn:microsoft.com/office/officeart/2008/layout/VerticalCurvedList"/>
    <dgm:cxn modelId="{4FD0DC69-07AC-4066-A6FC-A71E182DC660}" type="presOf" srcId="{8BE9D619-3865-42F8-B525-D07AE22FAA93}" destId="{FF699E65-5832-4C4F-AB12-D8EB46527A05}" srcOrd="0" destOrd="0" presId="urn:microsoft.com/office/officeart/2008/layout/VerticalCurvedList"/>
    <dgm:cxn modelId="{05AB33D7-0CD8-49F8-BB0F-214EADC47210}" srcId="{8BE9D619-3865-42F8-B525-D07AE22FAA93}" destId="{8BF4D01F-0D0B-455D-B847-A215706B07FB}" srcOrd="0" destOrd="0" parTransId="{42758F22-FAC7-4A0B-9078-038F32345E5F}" sibTransId="{27808210-F867-4475-8936-CE9FC22F0881}"/>
    <dgm:cxn modelId="{DF58BF77-8856-4CDB-955C-3ED1959AE80F}" type="presOf" srcId="{27808210-F867-4475-8936-CE9FC22F0881}" destId="{B39F3378-6056-4E9D-9E98-73B6CE1A0C79}" srcOrd="0" destOrd="0" presId="urn:microsoft.com/office/officeart/2008/layout/VerticalCurvedList"/>
    <dgm:cxn modelId="{9C728B8F-6729-4334-80D9-01B5796DF343}" type="presOf" srcId="{7DC1E114-2719-4D20-8D38-B64F0452AD1A}" destId="{230138DD-F439-48A8-BADA-CC29B9677CE9}" srcOrd="0" destOrd="0" presId="urn:microsoft.com/office/officeart/2008/layout/VerticalCurvedList"/>
    <dgm:cxn modelId="{AEAE2187-1F94-4BDE-B3B6-347B2A8CE1C2}" type="presParOf" srcId="{FF699E65-5832-4C4F-AB12-D8EB46527A05}" destId="{E349AA28-2100-4A83-86F5-2BF0F30D3E77}" srcOrd="0" destOrd="0" presId="urn:microsoft.com/office/officeart/2008/layout/VerticalCurvedList"/>
    <dgm:cxn modelId="{646D11F9-71A2-45F8-9EB5-521E3C4F13B2}" type="presParOf" srcId="{E349AA28-2100-4A83-86F5-2BF0F30D3E77}" destId="{6CBD5213-5AE4-4E9A-BCC8-CD57D258C435}" srcOrd="0" destOrd="0" presId="urn:microsoft.com/office/officeart/2008/layout/VerticalCurvedList"/>
    <dgm:cxn modelId="{3442D5C9-12AE-4252-94E5-F2DB9A939D83}" type="presParOf" srcId="{6CBD5213-5AE4-4E9A-BCC8-CD57D258C435}" destId="{0E9AB6B5-C79F-43E1-888E-663BA6030433}" srcOrd="0" destOrd="0" presId="urn:microsoft.com/office/officeart/2008/layout/VerticalCurvedList"/>
    <dgm:cxn modelId="{559EAFE4-7407-4246-B910-CA41B3BD7C7A}" type="presParOf" srcId="{6CBD5213-5AE4-4E9A-BCC8-CD57D258C435}" destId="{B39F3378-6056-4E9D-9E98-73B6CE1A0C79}" srcOrd="1" destOrd="0" presId="urn:microsoft.com/office/officeart/2008/layout/VerticalCurvedList"/>
    <dgm:cxn modelId="{6336F4B7-F0EB-4CDE-99B3-9EC080CC8F09}" type="presParOf" srcId="{6CBD5213-5AE4-4E9A-BCC8-CD57D258C435}" destId="{4B0B01EE-927A-4727-8DFA-535A12B65702}" srcOrd="2" destOrd="0" presId="urn:microsoft.com/office/officeart/2008/layout/VerticalCurvedList"/>
    <dgm:cxn modelId="{FCFE3434-D0F8-4679-8754-EA5E08B73652}" type="presParOf" srcId="{6CBD5213-5AE4-4E9A-BCC8-CD57D258C435}" destId="{91B8CF2B-D722-4997-BC57-EF6456A0192F}" srcOrd="3" destOrd="0" presId="urn:microsoft.com/office/officeart/2008/layout/VerticalCurvedList"/>
    <dgm:cxn modelId="{D33B0110-B968-4796-B1B1-B9C799D16B2A}" type="presParOf" srcId="{E349AA28-2100-4A83-86F5-2BF0F30D3E77}" destId="{684721D7-35CF-4E37-8A88-C2A1AF6A369E}" srcOrd="1" destOrd="0" presId="urn:microsoft.com/office/officeart/2008/layout/VerticalCurvedList"/>
    <dgm:cxn modelId="{B059A061-3AB8-4F62-81F5-A69B5AC43D6D}" type="presParOf" srcId="{E349AA28-2100-4A83-86F5-2BF0F30D3E77}" destId="{E952B9F7-42B5-4FDF-A7ED-EFB64B4522C6}" srcOrd="2" destOrd="0" presId="urn:microsoft.com/office/officeart/2008/layout/VerticalCurvedList"/>
    <dgm:cxn modelId="{EAE85315-7A71-4148-AB1B-2CC3E4AF1CFE}" type="presParOf" srcId="{E952B9F7-42B5-4FDF-A7ED-EFB64B4522C6}" destId="{CBA8E8C4-CBC1-4652-881A-4852E8488194}" srcOrd="0" destOrd="0" presId="urn:microsoft.com/office/officeart/2008/layout/VerticalCurvedList"/>
    <dgm:cxn modelId="{A06D0E95-CEE0-4419-BA6F-C51200E4F208}" type="presParOf" srcId="{E349AA28-2100-4A83-86F5-2BF0F30D3E77}" destId="{C63F7237-221A-4C95-BCD3-FB0001E4EF70}" srcOrd="3" destOrd="0" presId="urn:microsoft.com/office/officeart/2008/layout/VerticalCurvedList"/>
    <dgm:cxn modelId="{F3CE19D3-51E8-4D24-8464-80C3D61504B7}" type="presParOf" srcId="{E349AA28-2100-4A83-86F5-2BF0F30D3E77}" destId="{6560B1FF-7069-43F8-871D-C6B37E366CCF}" srcOrd="4" destOrd="0" presId="urn:microsoft.com/office/officeart/2008/layout/VerticalCurvedList"/>
    <dgm:cxn modelId="{3D58ADBD-75F9-4DD8-A252-015A9EB851BA}" type="presParOf" srcId="{6560B1FF-7069-43F8-871D-C6B37E366CCF}" destId="{00CA204A-8500-42D2-83D8-4CC88FE99F61}" srcOrd="0" destOrd="0" presId="urn:microsoft.com/office/officeart/2008/layout/VerticalCurvedList"/>
    <dgm:cxn modelId="{FAB8402A-CD0D-4BCB-B4CB-497CBD56EBBD}" type="presParOf" srcId="{E349AA28-2100-4A83-86F5-2BF0F30D3E77}" destId="{230138DD-F439-48A8-BADA-CC29B9677CE9}" srcOrd="5" destOrd="0" presId="urn:microsoft.com/office/officeart/2008/layout/VerticalCurvedList"/>
    <dgm:cxn modelId="{A476F60F-11EE-4133-A81E-239D55453263}" type="presParOf" srcId="{E349AA28-2100-4A83-86F5-2BF0F30D3E77}" destId="{0738523D-F2D9-4C1B-BC60-DE18C0B17EC2}" srcOrd="6" destOrd="0" presId="urn:microsoft.com/office/officeart/2008/layout/VerticalCurvedList"/>
    <dgm:cxn modelId="{F5D350C6-71A7-4930-8C8F-126D94B50993}" type="presParOf" srcId="{0738523D-F2D9-4C1B-BC60-DE18C0B17EC2}" destId="{6D9934DA-18F6-444D-8162-852A809D2C3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A98C13-6D3B-4285-BBEA-D2D686068AD4}" type="doc">
      <dgm:prSet loTypeId="urn:microsoft.com/office/officeart/2005/8/layout/arrow3" loCatId="relationship" qsTypeId="urn:microsoft.com/office/officeart/2005/8/quickstyle/simple1" qsCatId="simple" csTypeId="urn:microsoft.com/office/officeart/2005/8/colors/colorful1" csCatId="colorful" phldr="1"/>
      <dgm:spPr/>
      <dgm:t>
        <a:bodyPr/>
        <a:lstStyle/>
        <a:p>
          <a:endParaRPr lang="en-US"/>
        </a:p>
      </dgm:t>
    </dgm:pt>
    <dgm:pt modelId="{D5EABB68-E670-4749-9F3A-509DADF4424A}">
      <dgm:prSet phldrT="[Text]" custT="1"/>
      <dgm:spPr/>
      <dgm:t>
        <a:bodyPr/>
        <a:lstStyle/>
        <a:p>
          <a:r>
            <a:rPr lang="en-US" sz="2400" dirty="0"/>
            <a:t>Clear and Convincing Evidence</a:t>
          </a:r>
        </a:p>
      </dgm:t>
    </dgm:pt>
    <dgm:pt modelId="{6B5D9F72-30F4-4C65-8A5F-8E29DC9356FD}" type="parTrans" cxnId="{D5F246E5-FFCA-4C02-A91A-EAB52774333F}">
      <dgm:prSet/>
      <dgm:spPr/>
      <dgm:t>
        <a:bodyPr/>
        <a:lstStyle/>
        <a:p>
          <a:endParaRPr lang="en-US"/>
        </a:p>
      </dgm:t>
    </dgm:pt>
    <dgm:pt modelId="{78FF5E8C-16B3-4A2C-8BB9-FD52866B708F}" type="sibTrans" cxnId="{D5F246E5-FFCA-4C02-A91A-EAB52774333F}">
      <dgm:prSet/>
      <dgm:spPr/>
      <dgm:t>
        <a:bodyPr/>
        <a:lstStyle/>
        <a:p>
          <a:endParaRPr lang="en-US"/>
        </a:p>
      </dgm:t>
    </dgm:pt>
    <dgm:pt modelId="{6B45AA7E-1598-4F1F-B914-D559C9E58322}">
      <dgm:prSet phldrT="[Text]" custT="1"/>
      <dgm:spPr/>
      <dgm:t>
        <a:bodyPr/>
        <a:lstStyle/>
        <a:p>
          <a:r>
            <a:rPr lang="en-US" sz="2400" dirty="0"/>
            <a:t>Preponderance of the Evidence</a:t>
          </a:r>
        </a:p>
      </dgm:t>
    </dgm:pt>
    <dgm:pt modelId="{649EE924-12EC-4F0B-B857-89192A3DE29A}" type="parTrans" cxnId="{5CCFCABB-AF7E-424E-9DBF-D9736943F0CF}">
      <dgm:prSet/>
      <dgm:spPr/>
      <dgm:t>
        <a:bodyPr/>
        <a:lstStyle/>
        <a:p>
          <a:endParaRPr lang="en-US"/>
        </a:p>
      </dgm:t>
    </dgm:pt>
    <dgm:pt modelId="{1FD69E6E-4B89-44BE-8B75-7E6AA2DFD0D4}" type="sibTrans" cxnId="{5CCFCABB-AF7E-424E-9DBF-D9736943F0CF}">
      <dgm:prSet/>
      <dgm:spPr/>
      <dgm:t>
        <a:bodyPr/>
        <a:lstStyle/>
        <a:p>
          <a:endParaRPr lang="en-US"/>
        </a:p>
      </dgm:t>
    </dgm:pt>
    <dgm:pt modelId="{3855B709-BB69-4ADF-99D1-12EAD673569C}" type="pres">
      <dgm:prSet presAssocID="{8DA98C13-6D3B-4285-BBEA-D2D686068AD4}" presName="compositeShape" presStyleCnt="0">
        <dgm:presLayoutVars>
          <dgm:chMax val="2"/>
          <dgm:dir/>
          <dgm:resizeHandles val="exact"/>
        </dgm:presLayoutVars>
      </dgm:prSet>
      <dgm:spPr/>
      <dgm:t>
        <a:bodyPr/>
        <a:lstStyle/>
        <a:p>
          <a:endParaRPr lang="en-US"/>
        </a:p>
      </dgm:t>
    </dgm:pt>
    <dgm:pt modelId="{517D33C4-E591-4EEE-87BD-3A16EEA40ADE}" type="pres">
      <dgm:prSet presAssocID="{8DA98C13-6D3B-4285-BBEA-D2D686068AD4}" presName="divider" presStyleLbl="fgShp" presStyleIdx="0" presStyleCnt="1" custAng="20533573" custScaleY="108610" custLinFactNeighborX="641" custLinFactNeighborY="23991"/>
      <dgm:spPr>
        <a:solidFill>
          <a:srgbClr val="00B0F0"/>
        </a:solidFill>
      </dgm:spPr>
    </dgm:pt>
    <dgm:pt modelId="{54A71323-6E8C-44B4-97AD-9CD578CEAE7E}" type="pres">
      <dgm:prSet presAssocID="{D5EABB68-E670-4749-9F3A-509DADF4424A}" presName="downArrow" presStyleLbl="node1" presStyleIdx="0" presStyleCnt="2" custScaleX="77981" custScaleY="83324" custLinFactNeighborX="-32002" custLinFactNeighborY="69450"/>
      <dgm:spPr/>
      <dgm:extLst>
        <a:ext uri="{E40237B7-FDA0-4F09-8148-C483321AD2D9}">
          <dgm14:cNvPr xmlns:dgm14="http://schemas.microsoft.com/office/drawing/2010/diagram" id="0" name="" descr="This picture portrays a lever where the complainant's ability to provide clear and convincing evidence weighs heavier than the Agency's defense of retaliation."/>
        </a:ext>
      </dgm:extLst>
    </dgm:pt>
    <dgm:pt modelId="{C42B01CC-59AB-4BC4-8F2B-FCABEA915FDB}" type="pres">
      <dgm:prSet presAssocID="{D5EABB68-E670-4749-9F3A-509DADF4424A}" presName="downArrowText" presStyleLbl="revTx" presStyleIdx="0" presStyleCnt="2" custAng="20191781" custScaleX="142470" custScaleY="52843" custLinFactNeighborX="-14157" custLinFactNeighborY="41834">
        <dgm:presLayoutVars>
          <dgm:bulletEnabled val="1"/>
        </dgm:presLayoutVars>
      </dgm:prSet>
      <dgm:spPr/>
      <dgm:t>
        <a:bodyPr/>
        <a:lstStyle/>
        <a:p>
          <a:endParaRPr lang="en-US"/>
        </a:p>
      </dgm:t>
    </dgm:pt>
    <dgm:pt modelId="{83E28CE6-4443-47B5-B238-5ADA8A3A4304}" type="pres">
      <dgm:prSet presAssocID="{6B45AA7E-1598-4F1F-B914-D559C9E58322}" presName="upArrow" presStyleLbl="node1" presStyleIdx="1" presStyleCnt="2" custScaleX="72357" custScaleY="101913" custLinFactNeighborX="13332" custLinFactNeighborY="-18818"/>
      <dgm:spPr/>
    </dgm:pt>
    <dgm:pt modelId="{C6D93E86-A389-4FC1-84CD-A00EFD8A78E5}" type="pres">
      <dgm:prSet presAssocID="{6B45AA7E-1598-4F1F-B914-D559C9E58322}" presName="upArrowText" presStyleLbl="revTx" presStyleIdx="1" presStyleCnt="2" custAng="20270389" custScaleX="144857" custScaleY="61948" custLinFactNeighborX="825" custLinFactNeighborY="4997">
        <dgm:presLayoutVars>
          <dgm:bulletEnabled val="1"/>
        </dgm:presLayoutVars>
      </dgm:prSet>
      <dgm:spPr/>
      <dgm:t>
        <a:bodyPr/>
        <a:lstStyle/>
        <a:p>
          <a:endParaRPr lang="en-US"/>
        </a:p>
      </dgm:t>
    </dgm:pt>
  </dgm:ptLst>
  <dgm:cxnLst>
    <dgm:cxn modelId="{B7C3DB16-65CF-46AC-84B9-8C0156F43A62}" type="presOf" srcId="{8DA98C13-6D3B-4285-BBEA-D2D686068AD4}" destId="{3855B709-BB69-4ADF-99D1-12EAD673569C}" srcOrd="0" destOrd="0" presId="urn:microsoft.com/office/officeart/2005/8/layout/arrow3"/>
    <dgm:cxn modelId="{D5F246E5-FFCA-4C02-A91A-EAB52774333F}" srcId="{8DA98C13-6D3B-4285-BBEA-D2D686068AD4}" destId="{D5EABB68-E670-4749-9F3A-509DADF4424A}" srcOrd="0" destOrd="0" parTransId="{6B5D9F72-30F4-4C65-8A5F-8E29DC9356FD}" sibTransId="{78FF5E8C-16B3-4A2C-8BB9-FD52866B708F}"/>
    <dgm:cxn modelId="{FE748C3F-FD89-4F3F-BFCB-30CF7B885C30}" type="presOf" srcId="{6B45AA7E-1598-4F1F-B914-D559C9E58322}" destId="{C6D93E86-A389-4FC1-84CD-A00EFD8A78E5}" srcOrd="0" destOrd="0" presId="urn:microsoft.com/office/officeart/2005/8/layout/arrow3"/>
    <dgm:cxn modelId="{5CCFCABB-AF7E-424E-9DBF-D9736943F0CF}" srcId="{8DA98C13-6D3B-4285-BBEA-D2D686068AD4}" destId="{6B45AA7E-1598-4F1F-B914-D559C9E58322}" srcOrd="1" destOrd="0" parTransId="{649EE924-12EC-4F0B-B857-89192A3DE29A}" sibTransId="{1FD69E6E-4B89-44BE-8B75-7E6AA2DFD0D4}"/>
    <dgm:cxn modelId="{E0A91165-3227-458F-BDB9-ACF719D3F4B2}" type="presOf" srcId="{D5EABB68-E670-4749-9F3A-509DADF4424A}" destId="{C42B01CC-59AB-4BC4-8F2B-FCABEA915FDB}" srcOrd="0" destOrd="0" presId="urn:microsoft.com/office/officeart/2005/8/layout/arrow3"/>
    <dgm:cxn modelId="{934C2CBC-EFD4-42E5-ABBF-66E4A62317C7}" type="presParOf" srcId="{3855B709-BB69-4ADF-99D1-12EAD673569C}" destId="{517D33C4-E591-4EEE-87BD-3A16EEA40ADE}" srcOrd="0" destOrd="0" presId="urn:microsoft.com/office/officeart/2005/8/layout/arrow3"/>
    <dgm:cxn modelId="{940249CD-9117-4A21-A263-AFF7A8FDC333}" type="presParOf" srcId="{3855B709-BB69-4ADF-99D1-12EAD673569C}" destId="{54A71323-6E8C-44B4-97AD-9CD578CEAE7E}" srcOrd="1" destOrd="0" presId="urn:microsoft.com/office/officeart/2005/8/layout/arrow3"/>
    <dgm:cxn modelId="{823E419E-C000-4C74-949F-E008743DD039}" type="presParOf" srcId="{3855B709-BB69-4ADF-99D1-12EAD673569C}" destId="{C42B01CC-59AB-4BC4-8F2B-FCABEA915FDB}" srcOrd="2" destOrd="0" presId="urn:microsoft.com/office/officeart/2005/8/layout/arrow3"/>
    <dgm:cxn modelId="{BC78BC88-B40B-4972-A217-39EE80A9C4D8}" type="presParOf" srcId="{3855B709-BB69-4ADF-99D1-12EAD673569C}" destId="{83E28CE6-4443-47B5-B238-5ADA8A3A4304}" srcOrd="3" destOrd="0" presId="urn:microsoft.com/office/officeart/2005/8/layout/arrow3"/>
    <dgm:cxn modelId="{2575CE5D-6A19-4B7A-BDD0-CF80031A7E25}" type="presParOf" srcId="{3855B709-BB69-4ADF-99D1-12EAD673569C}" destId="{C6D93E86-A389-4FC1-84CD-A00EFD8A78E5}"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E2BCF2-463A-4E18-A275-C4AD9458F80E}"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95E4B77E-B9DB-46A2-B048-651788AE25C6}">
      <dgm:prSet phldrT="[Text]" custT="1"/>
      <dgm:spPr>
        <a:solidFill>
          <a:schemeClr val="accent1">
            <a:alpha val="50000"/>
          </a:schemeClr>
        </a:solidFill>
      </dgm:spPr>
      <dgm:t>
        <a:bodyPr/>
        <a:lstStyle/>
        <a:p>
          <a:r>
            <a:rPr lang="en-US" sz="2200" dirty="0"/>
            <a:t>Exercising any appeal, complaint, or grievance right –whistleblower or otherwise</a:t>
          </a:r>
        </a:p>
      </dgm:t>
    </dgm:pt>
    <dgm:pt modelId="{22A02BF2-AF53-443D-B679-E36F108EEE39}" type="parTrans" cxnId="{2BF53675-2925-4A4F-B3AB-648CF147B163}">
      <dgm:prSet/>
      <dgm:spPr/>
      <dgm:t>
        <a:bodyPr/>
        <a:lstStyle/>
        <a:p>
          <a:endParaRPr lang="en-US"/>
        </a:p>
      </dgm:t>
    </dgm:pt>
    <dgm:pt modelId="{19B9075E-D912-48E8-82B5-DC8279D022E3}" type="sibTrans" cxnId="{2BF53675-2925-4A4F-B3AB-648CF147B163}">
      <dgm:prSet/>
      <dgm:spPr/>
      <dgm:t>
        <a:bodyPr/>
        <a:lstStyle/>
        <a:p>
          <a:endParaRPr lang="en-US"/>
        </a:p>
      </dgm:t>
    </dgm:pt>
    <dgm:pt modelId="{C714DEDC-F018-4588-9C00-B5F8C1DDE86D}">
      <dgm:prSet phldrT="[Text]" custT="1"/>
      <dgm:spPr/>
      <dgm:t>
        <a:bodyPr/>
        <a:lstStyle/>
        <a:p>
          <a:r>
            <a:rPr lang="en-US" sz="2200" dirty="0"/>
            <a:t>Testifying for or otherwise assisting someone exercising such rights</a:t>
          </a:r>
        </a:p>
      </dgm:t>
    </dgm:pt>
    <dgm:pt modelId="{C0FB1837-D59E-44B2-80EB-ED57E1653BAC}" type="parTrans" cxnId="{A5A085C7-B1BA-40F4-B6D9-4BD930BC35AF}">
      <dgm:prSet/>
      <dgm:spPr/>
      <dgm:t>
        <a:bodyPr/>
        <a:lstStyle/>
        <a:p>
          <a:endParaRPr lang="en-US"/>
        </a:p>
      </dgm:t>
    </dgm:pt>
    <dgm:pt modelId="{24C97E0D-1A57-4281-9B17-D52CF1C7D5DB}" type="sibTrans" cxnId="{A5A085C7-B1BA-40F4-B6D9-4BD930BC35AF}">
      <dgm:prSet/>
      <dgm:spPr/>
      <dgm:t>
        <a:bodyPr/>
        <a:lstStyle/>
        <a:p>
          <a:endParaRPr lang="en-US"/>
        </a:p>
      </dgm:t>
    </dgm:pt>
    <dgm:pt modelId="{A55F3588-7E12-4292-AD17-CFF50E7FB094}">
      <dgm:prSet phldrT="[Text]" custT="1"/>
      <dgm:spPr/>
      <dgm:t>
        <a:bodyPr/>
        <a:lstStyle/>
        <a:p>
          <a:r>
            <a:rPr lang="en-US" sz="2200" dirty="0"/>
            <a:t>Cooperating with or disclosing information to OIG or OSC</a:t>
          </a:r>
        </a:p>
      </dgm:t>
    </dgm:pt>
    <dgm:pt modelId="{7EA9F779-6529-48ED-870C-AF13083A37A4}" type="parTrans" cxnId="{3246F422-E6C0-4F1F-9B5A-36AB48012E35}">
      <dgm:prSet/>
      <dgm:spPr/>
      <dgm:t>
        <a:bodyPr/>
        <a:lstStyle/>
        <a:p>
          <a:endParaRPr lang="en-US"/>
        </a:p>
      </dgm:t>
    </dgm:pt>
    <dgm:pt modelId="{70603C00-C950-4D1E-B51F-3C99B4855AA8}" type="sibTrans" cxnId="{3246F422-E6C0-4F1F-9B5A-36AB48012E35}">
      <dgm:prSet/>
      <dgm:spPr/>
      <dgm:t>
        <a:bodyPr/>
        <a:lstStyle/>
        <a:p>
          <a:endParaRPr lang="en-US"/>
        </a:p>
      </dgm:t>
    </dgm:pt>
    <dgm:pt modelId="{1FD673AE-0071-4AB2-8F50-2C418727DD54}">
      <dgm:prSet phldrT="[Text]" custT="1"/>
      <dgm:spPr/>
      <dgm:t>
        <a:bodyPr/>
        <a:lstStyle/>
        <a:p>
          <a:r>
            <a:rPr lang="en-US" sz="2200" dirty="0"/>
            <a:t>Refusing to obey an order that would require one to violate a law, rule, or regulation</a:t>
          </a:r>
        </a:p>
      </dgm:t>
      <dgm:extLst>
        <a:ext uri="{E40237B7-FDA0-4F09-8148-C483321AD2D9}">
          <dgm14:cNvPr xmlns:dgm14="http://schemas.microsoft.com/office/drawing/2010/diagram" id="0" name="" descr="See notes"/>
        </a:ext>
      </dgm:extLst>
    </dgm:pt>
    <dgm:pt modelId="{96C49879-7782-43EA-BFE3-93CE955C3170}" type="parTrans" cxnId="{603161C7-073B-4DA2-BF96-1959BDE8AC49}">
      <dgm:prSet/>
      <dgm:spPr/>
      <dgm:t>
        <a:bodyPr/>
        <a:lstStyle/>
        <a:p>
          <a:endParaRPr lang="en-US"/>
        </a:p>
      </dgm:t>
    </dgm:pt>
    <dgm:pt modelId="{3C1C658B-3532-486F-BB89-C44D7396DDA4}" type="sibTrans" cxnId="{603161C7-073B-4DA2-BF96-1959BDE8AC49}">
      <dgm:prSet/>
      <dgm:spPr/>
      <dgm:t>
        <a:bodyPr/>
        <a:lstStyle/>
        <a:p>
          <a:endParaRPr lang="en-US"/>
        </a:p>
      </dgm:t>
    </dgm:pt>
    <dgm:pt modelId="{154077FD-27C5-45ED-A214-31BF7EEC6CA3}" type="pres">
      <dgm:prSet presAssocID="{F2E2BCF2-463A-4E18-A275-C4AD9458F80E}" presName="Name0" presStyleCnt="0">
        <dgm:presLayoutVars>
          <dgm:dir/>
          <dgm:resizeHandles val="exact"/>
        </dgm:presLayoutVars>
      </dgm:prSet>
      <dgm:spPr/>
      <dgm:t>
        <a:bodyPr/>
        <a:lstStyle/>
        <a:p>
          <a:endParaRPr lang="en-US"/>
        </a:p>
      </dgm:t>
    </dgm:pt>
    <dgm:pt modelId="{54B8259D-09AB-4169-AC59-3B7F09263A05}" type="pres">
      <dgm:prSet presAssocID="{95E4B77E-B9DB-46A2-B048-651788AE25C6}" presName="Name5" presStyleLbl="vennNode1" presStyleIdx="0" presStyleCnt="4">
        <dgm:presLayoutVars>
          <dgm:bulletEnabled val="1"/>
        </dgm:presLayoutVars>
      </dgm:prSet>
      <dgm:spPr/>
      <dgm:t>
        <a:bodyPr/>
        <a:lstStyle/>
        <a:p>
          <a:endParaRPr lang="en-US"/>
        </a:p>
      </dgm:t>
    </dgm:pt>
    <dgm:pt modelId="{8A7E40CF-31F9-4202-BCE4-BDDD6CCB31B3}" type="pres">
      <dgm:prSet presAssocID="{19B9075E-D912-48E8-82B5-DC8279D022E3}" presName="space" presStyleCnt="0"/>
      <dgm:spPr/>
    </dgm:pt>
    <dgm:pt modelId="{BA6FB6D7-E094-4D47-8D73-94FEE8BE2456}" type="pres">
      <dgm:prSet presAssocID="{C714DEDC-F018-4588-9C00-B5F8C1DDE86D}" presName="Name5" presStyleLbl="vennNode1" presStyleIdx="1" presStyleCnt="4">
        <dgm:presLayoutVars>
          <dgm:bulletEnabled val="1"/>
        </dgm:presLayoutVars>
      </dgm:prSet>
      <dgm:spPr/>
      <dgm:t>
        <a:bodyPr/>
        <a:lstStyle/>
        <a:p>
          <a:endParaRPr lang="en-US"/>
        </a:p>
      </dgm:t>
    </dgm:pt>
    <dgm:pt modelId="{E7DCE135-DE94-4EB7-9924-1542A043E855}" type="pres">
      <dgm:prSet presAssocID="{24C97E0D-1A57-4281-9B17-D52CF1C7D5DB}" presName="space" presStyleCnt="0"/>
      <dgm:spPr/>
    </dgm:pt>
    <dgm:pt modelId="{15CEC419-C601-415D-811F-CEE8EE8CC6CB}" type="pres">
      <dgm:prSet presAssocID="{A55F3588-7E12-4292-AD17-CFF50E7FB094}" presName="Name5" presStyleLbl="vennNode1" presStyleIdx="2" presStyleCnt="4">
        <dgm:presLayoutVars>
          <dgm:bulletEnabled val="1"/>
        </dgm:presLayoutVars>
      </dgm:prSet>
      <dgm:spPr/>
      <dgm:t>
        <a:bodyPr/>
        <a:lstStyle/>
        <a:p>
          <a:endParaRPr lang="en-US"/>
        </a:p>
      </dgm:t>
    </dgm:pt>
    <dgm:pt modelId="{D58106E3-1334-4A8C-AE96-F69EE09138C9}" type="pres">
      <dgm:prSet presAssocID="{70603C00-C950-4D1E-B51F-3C99B4855AA8}" presName="space" presStyleCnt="0"/>
      <dgm:spPr/>
    </dgm:pt>
    <dgm:pt modelId="{B341353E-5A1B-4FF8-AA75-87A58328C6D6}" type="pres">
      <dgm:prSet presAssocID="{1FD673AE-0071-4AB2-8F50-2C418727DD54}" presName="Name5" presStyleLbl="vennNode1" presStyleIdx="3" presStyleCnt="4">
        <dgm:presLayoutVars>
          <dgm:bulletEnabled val="1"/>
        </dgm:presLayoutVars>
      </dgm:prSet>
      <dgm:spPr/>
      <dgm:t>
        <a:bodyPr/>
        <a:lstStyle/>
        <a:p>
          <a:endParaRPr lang="en-US"/>
        </a:p>
      </dgm:t>
    </dgm:pt>
  </dgm:ptLst>
  <dgm:cxnLst>
    <dgm:cxn modelId="{2BF53675-2925-4A4F-B3AB-648CF147B163}" srcId="{F2E2BCF2-463A-4E18-A275-C4AD9458F80E}" destId="{95E4B77E-B9DB-46A2-B048-651788AE25C6}" srcOrd="0" destOrd="0" parTransId="{22A02BF2-AF53-443D-B679-E36F108EEE39}" sibTransId="{19B9075E-D912-48E8-82B5-DC8279D022E3}"/>
    <dgm:cxn modelId="{A4715EEB-5EA9-452A-85EF-C7429DB657A9}" type="presOf" srcId="{1FD673AE-0071-4AB2-8F50-2C418727DD54}" destId="{B341353E-5A1B-4FF8-AA75-87A58328C6D6}" srcOrd="0" destOrd="0" presId="urn:microsoft.com/office/officeart/2005/8/layout/venn3"/>
    <dgm:cxn modelId="{499788DB-67A6-42C2-B233-685B6A3D06BD}" type="presOf" srcId="{F2E2BCF2-463A-4E18-A275-C4AD9458F80E}" destId="{154077FD-27C5-45ED-A214-31BF7EEC6CA3}" srcOrd="0" destOrd="0" presId="urn:microsoft.com/office/officeart/2005/8/layout/venn3"/>
    <dgm:cxn modelId="{DF6710DB-1A64-44A0-813B-C0EEF24227D2}" type="presOf" srcId="{95E4B77E-B9DB-46A2-B048-651788AE25C6}" destId="{54B8259D-09AB-4169-AC59-3B7F09263A05}" srcOrd="0" destOrd="0" presId="urn:microsoft.com/office/officeart/2005/8/layout/venn3"/>
    <dgm:cxn modelId="{A5A085C7-B1BA-40F4-B6D9-4BD930BC35AF}" srcId="{F2E2BCF2-463A-4E18-A275-C4AD9458F80E}" destId="{C714DEDC-F018-4588-9C00-B5F8C1DDE86D}" srcOrd="1" destOrd="0" parTransId="{C0FB1837-D59E-44B2-80EB-ED57E1653BAC}" sibTransId="{24C97E0D-1A57-4281-9B17-D52CF1C7D5DB}"/>
    <dgm:cxn modelId="{3246F422-E6C0-4F1F-9B5A-36AB48012E35}" srcId="{F2E2BCF2-463A-4E18-A275-C4AD9458F80E}" destId="{A55F3588-7E12-4292-AD17-CFF50E7FB094}" srcOrd="2" destOrd="0" parTransId="{7EA9F779-6529-48ED-870C-AF13083A37A4}" sibTransId="{70603C00-C950-4D1E-B51F-3C99B4855AA8}"/>
    <dgm:cxn modelId="{17E58527-0856-4FB0-ADCE-688466ADF89D}" type="presOf" srcId="{C714DEDC-F018-4588-9C00-B5F8C1DDE86D}" destId="{BA6FB6D7-E094-4D47-8D73-94FEE8BE2456}" srcOrd="0" destOrd="0" presId="urn:microsoft.com/office/officeart/2005/8/layout/venn3"/>
    <dgm:cxn modelId="{603161C7-073B-4DA2-BF96-1959BDE8AC49}" srcId="{F2E2BCF2-463A-4E18-A275-C4AD9458F80E}" destId="{1FD673AE-0071-4AB2-8F50-2C418727DD54}" srcOrd="3" destOrd="0" parTransId="{96C49879-7782-43EA-BFE3-93CE955C3170}" sibTransId="{3C1C658B-3532-486F-BB89-C44D7396DDA4}"/>
    <dgm:cxn modelId="{E78E9DFF-0784-4AF6-B2EA-A97741368453}" type="presOf" srcId="{A55F3588-7E12-4292-AD17-CFF50E7FB094}" destId="{15CEC419-C601-415D-811F-CEE8EE8CC6CB}" srcOrd="0" destOrd="0" presId="urn:microsoft.com/office/officeart/2005/8/layout/venn3"/>
    <dgm:cxn modelId="{9C13D127-2AD2-4FAF-8CC9-49BE29700E70}" type="presParOf" srcId="{154077FD-27C5-45ED-A214-31BF7EEC6CA3}" destId="{54B8259D-09AB-4169-AC59-3B7F09263A05}" srcOrd="0" destOrd="0" presId="urn:microsoft.com/office/officeart/2005/8/layout/venn3"/>
    <dgm:cxn modelId="{0F2E03DD-7360-4678-8562-72B05B090967}" type="presParOf" srcId="{154077FD-27C5-45ED-A214-31BF7EEC6CA3}" destId="{8A7E40CF-31F9-4202-BCE4-BDDD6CCB31B3}" srcOrd="1" destOrd="0" presId="urn:microsoft.com/office/officeart/2005/8/layout/venn3"/>
    <dgm:cxn modelId="{295D4912-DCB5-40F6-988C-AEB737CE99B2}" type="presParOf" srcId="{154077FD-27C5-45ED-A214-31BF7EEC6CA3}" destId="{BA6FB6D7-E094-4D47-8D73-94FEE8BE2456}" srcOrd="2" destOrd="0" presId="urn:microsoft.com/office/officeart/2005/8/layout/venn3"/>
    <dgm:cxn modelId="{CBB95AFD-CE68-4F26-A1AA-C8EE94577C5D}" type="presParOf" srcId="{154077FD-27C5-45ED-A214-31BF7EEC6CA3}" destId="{E7DCE135-DE94-4EB7-9924-1542A043E855}" srcOrd="3" destOrd="0" presId="urn:microsoft.com/office/officeart/2005/8/layout/venn3"/>
    <dgm:cxn modelId="{645BBD42-E18F-4D5B-B24A-45DC98889C98}" type="presParOf" srcId="{154077FD-27C5-45ED-A214-31BF7EEC6CA3}" destId="{15CEC419-C601-415D-811F-CEE8EE8CC6CB}" srcOrd="4" destOrd="0" presId="urn:microsoft.com/office/officeart/2005/8/layout/venn3"/>
    <dgm:cxn modelId="{B4C50606-D47C-4DD2-9B3F-77A7B00EFC10}" type="presParOf" srcId="{154077FD-27C5-45ED-A214-31BF7EEC6CA3}" destId="{D58106E3-1334-4A8C-AE96-F69EE09138C9}" srcOrd="5" destOrd="0" presId="urn:microsoft.com/office/officeart/2005/8/layout/venn3"/>
    <dgm:cxn modelId="{0CAE0F1D-3818-43E8-A85B-E0D6D77F1605}" type="presParOf" srcId="{154077FD-27C5-45ED-A214-31BF7EEC6CA3}" destId="{B341353E-5A1B-4FF8-AA75-87A58328C6D6}"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D020B7-ED10-4CB5-ADD7-69D5F893683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E1D65D2-1886-49B6-A2F4-740A08C4DB2A}">
      <dgm:prSet phldrT="[Text]" custT="1"/>
      <dgm:spPr>
        <a:solidFill>
          <a:schemeClr val="bg1"/>
        </a:solidFill>
        <a:ln>
          <a:solidFill>
            <a:srgbClr val="FFC000"/>
          </a:solidFill>
        </a:ln>
      </dgm:spPr>
      <dgm:t>
        <a:bodyPr/>
        <a:lstStyle/>
        <a:p>
          <a:r>
            <a:rPr lang="en-US" sz="2200" dirty="0">
              <a:solidFill>
                <a:schemeClr val="tx1"/>
              </a:solidFill>
            </a:rPr>
            <a:t>Disclosure must be made to:</a:t>
          </a:r>
        </a:p>
      </dgm:t>
    </dgm:pt>
    <dgm:pt modelId="{1342EBDF-446C-4022-BFF5-B85B41230215}" type="parTrans" cxnId="{CD52200A-AC45-4BCA-B0B6-2839139EE773}">
      <dgm:prSet/>
      <dgm:spPr/>
      <dgm:t>
        <a:bodyPr/>
        <a:lstStyle/>
        <a:p>
          <a:endParaRPr lang="en-US"/>
        </a:p>
      </dgm:t>
    </dgm:pt>
    <dgm:pt modelId="{9633FF81-D2EE-4291-A77C-6F661A99EA7F}" type="sibTrans" cxnId="{CD52200A-AC45-4BCA-B0B6-2839139EE773}">
      <dgm:prSet/>
      <dgm:spPr/>
      <dgm:t>
        <a:bodyPr/>
        <a:lstStyle/>
        <a:p>
          <a:endParaRPr lang="en-US"/>
        </a:p>
      </dgm:t>
    </dgm:pt>
    <dgm:pt modelId="{75007B0C-DD33-4C71-9580-297367832806}">
      <dgm:prSet phldrT="[Text]" custT="1"/>
      <dgm:spPr>
        <a:solidFill>
          <a:schemeClr val="accent1">
            <a:lumMod val="60000"/>
            <a:lumOff val="40000"/>
            <a:alpha val="90000"/>
          </a:schemeClr>
        </a:solidFill>
      </dgm:spPr>
      <dgm:t>
        <a:bodyPr/>
        <a:lstStyle/>
        <a:p>
          <a:r>
            <a:rPr lang="en-US" sz="2200" dirty="0"/>
            <a:t>Congress</a:t>
          </a:r>
        </a:p>
      </dgm:t>
    </dgm:pt>
    <dgm:pt modelId="{77C51640-4A79-48C4-868E-25AA3830824B}" type="parTrans" cxnId="{3827AE8B-29FA-4DD9-B12E-DA0B538BE22F}">
      <dgm:prSet/>
      <dgm:spPr/>
      <dgm:t>
        <a:bodyPr/>
        <a:lstStyle/>
        <a:p>
          <a:endParaRPr lang="en-US"/>
        </a:p>
      </dgm:t>
    </dgm:pt>
    <dgm:pt modelId="{E795411B-F5EA-4796-AA13-730EDEAFC724}" type="sibTrans" cxnId="{3827AE8B-29FA-4DD9-B12E-DA0B538BE22F}">
      <dgm:prSet/>
      <dgm:spPr/>
      <dgm:t>
        <a:bodyPr/>
        <a:lstStyle/>
        <a:p>
          <a:endParaRPr lang="en-US"/>
        </a:p>
      </dgm:t>
    </dgm:pt>
    <dgm:pt modelId="{69D6FF49-9BAC-428E-90C0-6D3497F77924}">
      <dgm:prSet phldrT="[Text]" custT="1"/>
      <dgm:spPr>
        <a:solidFill>
          <a:schemeClr val="bg1"/>
        </a:solidFill>
        <a:ln>
          <a:solidFill>
            <a:srgbClr val="92D050"/>
          </a:solidFill>
        </a:ln>
      </dgm:spPr>
      <dgm:t>
        <a:bodyPr/>
        <a:lstStyle/>
        <a:p>
          <a:r>
            <a:rPr lang="en-US" sz="2200" dirty="0">
              <a:solidFill>
                <a:schemeClr val="tx1"/>
              </a:solidFill>
            </a:rPr>
            <a:t>Must have </a:t>
          </a:r>
          <a:r>
            <a:rPr lang="en-US" sz="2200" b="1" dirty="0">
              <a:solidFill>
                <a:schemeClr val="tx1"/>
              </a:solidFill>
            </a:rPr>
            <a:t>reasonable belief</a:t>
          </a:r>
          <a:r>
            <a:rPr lang="en-US" sz="2200" dirty="0">
              <a:solidFill>
                <a:schemeClr val="tx1"/>
              </a:solidFill>
            </a:rPr>
            <a:t> of:</a:t>
          </a:r>
        </a:p>
      </dgm:t>
    </dgm:pt>
    <dgm:pt modelId="{AECC214A-ABAB-4EFE-B198-CAEA6A4936B3}" type="parTrans" cxnId="{AAE019E8-F2EB-4D76-A7BE-248ED5CE3C48}">
      <dgm:prSet/>
      <dgm:spPr/>
      <dgm:t>
        <a:bodyPr/>
        <a:lstStyle/>
        <a:p>
          <a:endParaRPr lang="en-US"/>
        </a:p>
      </dgm:t>
    </dgm:pt>
    <dgm:pt modelId="{346D1800-BC99-4B8D-A831-9CC9629F062F}" type="sibTrans" cxnId="{AAE019E8-F2EB-4D76-A7BE-248ED5CE3C48}">
      <dgm:prSet/>
      <dgm:spPr/>
      <dgm:t>
        <a:bodyPr/>
        <a:lstStyle/>
        <a:p>
          <a:endParaRPr lang="en-US"/>
        </a:p>
      </dgm:t>
    </dgm:pt>
    <dgm:pt modelId="{B7B59618-2F10-4F01-A033-AB93CA302D67}">
      <dgm:prSet phldrT="[Text]" custT="1"/>
      <dgm:spPr>
        <a:solidFill>
          <a:srgbClr val="FF9900">
            <a:alpha val="90000"/>
          </a:srgbClr>
        </a:solidFill>
      </dgm:spPr>
      <dgm:t>
        <a:bodyPr/>
        <a:lstStyle/>
        <a:p>
          <a:r>
            <a:rPr lang="en-US" sz="2200" dirty="0"/>
            <a:t>Gross mismanagement of a contract or grant</a:t>
          </a:r>
        </a:p>
      </dgm:t>
    </dgm:pt>
    <dgm:pt modelId="{F3CEC43A-8573-4848-A370-CC8A2DAADF39}" type="parTrans" cxnId="{DCD865EC-CD38-45AF-BAD0-92D69124F586}">
      <dgm:prSet/>
      <dgm:spPr/>
      <dgm:t>
        <a:bodyPr/>
        <a:lstStyle/>
        <a:p>
          <a:endParaRPr lang="en-US"/>
        </a:p>
      </dgm:t>
    </dgm:pt>
    <dgm:pt modelId="{5AFC6893-9B04-4F90-8691-17CC6CF946C7}" type="sibTrans" cxnId="{DCD865EC-CD38-45AF-BAD0-92D69124F586}">
      <dgm:prSet/>
      <dgm:spPr/>
      <dgm:t>
        <a:bodyPr/>
        <a:lstStyle/>
        <a:p>
          <a:endParaRPr lang="en-US"/>
        </a:p>
      </dgm:t>
    </dgm:pt>
    <dgm:pt modelId="{CA2FB33C-4E73-4176-B67C-2F36544398A4}">
      <dgm:prSet phldrT="[Text]" custT="1"/>
      <dgm:spPr>
        <a:solidFill>
          <a:srgbClr val="FF9900">
            <a:alpha val="90000"/>
          </a:srgbClr>
        </a:solidFill>
      </dgm:spPr>
      <dgm:t>
        <a:bodyPr/>
        <a:lstStyle/>
        <a:p>
          <a:r>
            <a:rPr lang="en-US" sz="2200" dirty="0"/>
            <a:t>Gross waste of Federal funds</a:t>
          </a:r>
        </a:p>
      </dgm:t>
    </dgm:pt>
    <dgm:pt modelId="{7B06D54D-B3A4-4B7B-8206-886F2841D38A}" type="parTrans" cxnId="{EDFDE86F-45D2-4C0D-A883-93E1FA6BB142}">
      <dgm:prSet/>
      <dgm:spPr/>
      <dgm:t>
        <a:bodyPr/>
        <a:lstStyle/>
        <a:p>
          <a:endParaRPr lang="en-US"/>
        </a:p>
      </dgm:t>
    </dgm:pt>
    <dgm:pt modelId="{39E028A5-ABD4-4B6D-9D05-A9B324DB898E}" type="sibTrans" cxnId="{EDFDE86F-45D2-4C0D-A883-93E1FA6BB142}">
      <dgm:prSet/>
      <dgm:spPr/>
      <dgm:t>
        <a:bodyPr/>
        <a:lstStyle/>
        <a:p>
          <a:endParaRPr lang="en-US"/>
        </a:p>
      </dgm:t>
    </dgm:pt>
    <dgm:pt modelId="{C78D5A53-E0FC-4EE1-82D0-E1F0D13DC49A}">
      <dgm:prSet phldrT="[Text]" custT="1"/>
      <dgm:spPr>
        <a:solidFill>
          <a:schemeClr val="accent1">
            <a:lumMod val="60000"/>
            <a:lumOff val="40000"/>
            <a:alpha val="90000"/>
          </a:schemeClr>
        </a:solidFill>
      </dgm:spPr>
      <dgm:t>
        <a:bodyPr/>
        <a:lstStyle/>
        <a:p>
          <a:r>
            <a:rPr lang="en-US" sz="2200" b="0" dirty="0"/>
            <a:t>OIG</a:t>
          </a:r>
        </a:p>
      </dgm:t>
    </dgm:pt>
    <dgm:pt modelId="{EC105800-398D-494D-AE19-67BB9EC18EFB}" type="parTrans" cxnId="{A5AC3E33-A4D8-473E-B179-CEDFBBFBA931}">
      <dgm:prSet/>
      <dgm:spPr/>
      <dgm:t>
        <a:bodyPr/>
        <a:lstStyle/>
        <a:p>
          <a:endParaRPr lang="en-US"/>
        </a:p>
      </dgm:t>
    </dgm:pt>
    <dgm:pt modelId="{5C660245-615B-421A-B1C7-363F9E7CADB7}" type="sibTrans" cxnId="{A5AC3E33-A4D8-473E-B179-CEDFBBFBA931}">
      <dgm:prSet/>
      <dgm:spPr/>
      <dgm:t>
        <a:bodyPr/>
        <a:lstStyle/>
        <a:p>
          <a:endParaRPr lang="en-US"/>
        </a:p>
      </dgm:t>
    </dgm:pt>
    <dgm:pt modelId="{06DF0644-0D15-4109-925D-FC167F9DCDCF}">
      <dgm:prSet phldrT="[Text]" custT="1"/>
      <dgm:spPr>
        <a:solidFill>
          <a:schemeClr val="accent1">
            <a:lumMod val="60000"/>
            <a:lumOff val="40000"/>
            <a:alpha val="90000"/>
          </a:schemeClr>
        </a:solidFill>
      </dgm:spPr>
      <dgm:t>
        <a:bodyPr/>
        <a:lstStyle/>
        <a:p>
          <a:r>
            <a:rPr lang="en-US" sz="2200" dirty="0"/>
            <a:t>GAO</a:t>
          </a:r>
        </a:p>
      </dgm:t>
    </dgm:pt>
    <dgm:pt modelId="{BA232073-7E96-45E3-9BD8-C890C33C8EA4}" type="parTrans" cxnId="{1FDBC726-8564-4EAF-9719-9F5BA021317E}">
      <dgm:prSet/>
      <dgm:spPr/>
      <dgm:t>
        <a:bodyPr/>
        <a:lstStyle/>
        <a:p>
          <a:endParaRPr lang="en-US"/>
        </a:p>
      </dgm:t>
    </dgm:pt>
    <dgm:pt modelId="{AC92049A-D2C4-498F-8378-9E4E40A9B40A}" type="sibTrans" cxnId="{1FDBC726-8564-4EAF-9719-9F5BA021317E}">
      <dgm:prSet/>
      <dgm:spPr/>
      <dgm:t>
        <a:bodyPr/>
        <a:lstStyle/>
        <a:p>
          <a:endParaRPr lang="en-US"/>
        </a:p>
      </dgm:t>
    </dgm:pt>
    <dgm:pt modelId="{3682B11B-75C3-4D82-96B0-A70FB55A4032}">
      <dgm:prSet phldrT="[Text]" custT="1"/>
      <dgm:spPr>
        <a:solidFill>
          <a:schemeClr val="accent1">
            <a:lumMod val="60000"/>
            <a:lumOff val="40000"/>
            <a:alpha val="90000"/>
          </a:schemeClr>
        </a:solidFill>
      </dgm:spPr>
      <dgm:t>
        <a:bodyPr/>
        <a:lstStyle/>
        <a:p>
          <a:r>
            <a:rPr lang="en-US" sz="2200" dirty="0"/>
            <a:t>Agency contract/grant oversight official</a:t>
          </a:r>
        </a:p>
      </dgm:t>
    </dgm:pt>
    <dgm:pt modelId="{6FA9C2A4-EAB5-486D-9477-223D32DEDD41}" type="parTrans" cxnId="{BBA990FC-7E08-4E21-9FB2-9C3945C4C087}">
      <dgm:prSet/>
      <dgm:spPr/>
      <dgm:t>
        <a:bodyPr/>
        <a:lstStyle/>
        <a:p>
          <a:endParaRPr lang="en-US"/>
        </a:p>
      </dgm:t>
    </dgm:pt>
    <dgm:pt modelId="{DE8AEFEC-4462-4DBC-8313-739BDDE73392}" type="sibTrans" cxnId="{BBA990FC-7E08-4E21-9FB2-9C3945C4C087}">
      <dgm:prSet/>
      <dgm:spPr/>
      <dgm:t>
        <a:bodyPr/>
        <a:lstStyle/>
        <a:p>
          <a:endParaRPr lang="en-US"/>
        </a:p>
      </dgm:t>
    </dgm:pt>
    <dgm:pt modelId="{1F9A611E-86C3-44B5-A5A5-4319727A5A10}">
      <dgm:prSet phldrT="[Text]" custT="1"/>
      <dgm:spPr>
        <a:solidFill>
          <a:schemeClr val="accent1">
            <a:lumMod val="60000"/>
            <a:lumOff val="40000"/>
            <a:alpha val="90000"/>
          </a:schemeClr>
        </a:solidFill>
      </dgm:spPr>
      <dgm:t>
        <a:bodyPr/>
        <a:lstStyle/>
        <a:p>
          <a:r>
            <a:rPr lang="en-US" sz="2200" dirty="0"/>
            <a:t>DOJ/law enforcement</a:t>
          </a:r>
        </a:p>
      </dgm:t>
    </dgm:pt>
    <dgm:pt modelId="{AA62B16E-F0A1-423E-BEB1-FD300B6E4AF6}" type="parTrans" cxnId="{F2422549-36D5-4E3E-9E92-241DC943C37F}">
      <dgm:prSet/>
      <dgm:spPr/>
      <dgm:t>
        <a:bodyPr/>
        <a:lstStyle/>
        <a:p>
          <a:endParaRPr lang="en-US"/>
        </a:p>
      </dgm:t>
    </dgm:pt>
    <dgm:pt modelId="{FF8CCC38-5C93-4279-952F-F5550A5D3147}" type="sibTrans" cxnId="{F2422549-36D5-4E3E-9E92-241DC943C37F}">
      <dgm:prSet/>
      <dgm:spPr/>
      <dgm:t>
        <a:bodyPr/>
        <a:lstStyle/>
        <a:p>
          <a:endParaRPr lang="en-US"/>
        </a:p>
      </dgm:t>
    </dgm:pt>
    <dgm:pt modelId="{DA2400B5-39D3-413A-A220-F534196A91FE}">
      <dgm:prSet phldrT="[Text]" custT="1"/>
      <dgm:spPr>
        <a:solidFill>
          <a:schemeClr val="accent1">
            <a:lumMod val="60000"/>
            <a:lumOff val="40000"/>
            <a:alpha val="90000"/>
          </a:schemeClr>
        </a:solidFill>
      </dgm:spPr>
      <dgm:t>
        <a:bodyPr/>
        <a:lstStyle/>
        <a:p>
          <a:r>
            <a:rPr lang="en-US" sz="2200" dirty="0"/>
            <a:t>Court or grand jury</a:t>
          </a:r>
        </a:p>
      </dgm:t>
    </dgm:pt>
    <dgm:pt modelId="{3828C827-1F70-43B6-A271-7E21F4023DAB}" type="parTrans" cxnId="{53CABCF4-BDEC-4735-B604-B9DF8C3E2CA6}">
      <dgm:prSet/>
      <dgm:spPr/>
      <dgm:t>
        <a:bodyPr/>
        <a:lstStyle/>
        <a:p>
          <a:endParaRPr lang="en-US"/>
        </a:p>
      </dgm:t>
    </dgm:pt>
    <dgm:pt modelId="{D1758F95-1FC8-492C-9463-DE206E05A1BF}" type="sibTrans" cxnId="{53CABCF4-BDEC-4735-B604-B9DF8C3E2CA6}">
      <dgm:prSet/>
      <dgm:spPr/>
      <dgm:t>
        <a:bodyPr/>
        <a:lstStyle/>
        <a:p>
          <a:endParaRPr lang="en-US"/>
        </a:p>
      </dgm:t>
    </dgm:pt>
    <dgm:pt modelId="{D27C91B2-F50F-47CB-AD6D-61284268CC59}">
      <dgm:prSet phldrT="[Text]" custT="1"/>
      <dgm:spPr>
        <a:solidFill>
          <a:schemeClr val="accent1">
            <a:lumMod val="60000"/>
            <a:lumOff val="40000"/>
            <a:alpha val="90000"/>
          </a:schemeClr>
        </a:solidFill>
      </dgm:spPr>
      <dgm:t>
        <a:bodyPr/>
        <a:lstStyle/>
        <a:p>
          <a:r>
            <a:rPr lang="en-US" sz="2200" dirty="0"/>
            <a:t>Manager or other employee of the contractor who can investigate misconduct</a:t>
          </a:r>
        </a:p>
      </dgm:t>
    </dgm:pt>
    <dgm:pt modelId="{421C8965-AD6E-4E06-ADBA-CBB8C02D92E1}" type="parTrans" cxnId="{E4E187D9-A1B4-41F1-B6BD-6AE12BADF219}">
      <dgm:prSet/>
      <dgm:spPr/>
      <dgm:t>
        <a:bodyPr/>
        <a:lstStyle/>
        <a:p>
          <a:endParaRPr lang="en-US"/>
        </a:p>
      </dgm:t>
    </dgm:pt>
    <dgm:pt modelId="{1F1BC2A1-1837-4A53-9999-AB5CD390B50C}" type="sibTrans" cxnId="{E4E187D9-A1B4-41F1-B6BD-6AE12BADF219}">
      <dgm:prSet/>
      <dgm:spPr/>
      <dgm:t>
        <a:bodyPr/>
        <a:lstStyle/>
        <a:p>
          <a:endParaRPr lang="en-US"/>
        </a:p>
      </dgm:t>
    </dgm:pt>
    <dgm:pt modelId="{687A0C81-00CF-49D5-906D-474263079B22}">
      <dgm:prSet phldrT="[Text]" custT="1"/>
      <dgm:spPr>
        <a:solidFill>
          <a:srgbClr val="FF9900">
            <a:alpha val="90000"/>
          </a:srgbClr>
        </a:solidFill>
      </dgm:spPr>
      <dgm:t>
        <a:bodyPr/>
        <a:lstStyle/>
        <a:p>
          <a:r>
            <a:rPr lang="en-US" sz="2200" dirty="0"/>
            <a:t>Abuse of authority relating to a contract or grant</a:t>
          </a:r>
        </a:p>
      </dgm:t>
    </dgm:pt>
    <dgm:pt modelId="{A11FD096-BEC2-4636-B4C4-5B7AC831A184}" type="parTrans" cxnId="{0A51DE31-12B5-4E58-84C4-E78B12D89BD5}">
      <dgm:prSet/>
      <dgm:spPr/>
      <dgm:t>
        <a:bodyPr/>
        <a:lstStyle/>
        <a:p>
          <a:endParaRPr lang="en-US"/>
        </a:p>
      </dgm:t>
    </dgm:pt>
    <dgm:pt modelId="{473AF54D-6123-48DF-A106-44589CE7C2EF}" type="sibTrans" cxnId="{0A51DE31-12B5-4E58-84C4-E78B12D89BD5}">
      <dgm:prSet/>
      <dgm:spPr/>
      <dgm:t>
        <a:bodyPr/>
        <a:lstStyle/>
        <a:p>
          <a:endParaRPr lang="en-US"/>
        </a:p>
      </dgm:t>
    </dgm:pt>
    <dgm:pt modelId="{D114ADD7-CCF5-463E-9187-F1A926FBCD1D}">
      <dgm:prSet phldrT="[Text]" custT="1"/>
      <dgm:spPr>
        <a:solidFill>
          <a:srgbClr val="FF9900">
            <a:alpha val="90000"/>
          </a:srgbClr>
        </a:solidFill>
      </dgm:spPr>
      <dgm:t>
        <a:bodyPr/>
        <a:lstStyle/>
        <a:p>
          <a:r>
            <a:rPr lang="en-US" sz="2200" dirty="0"/>
            <a:t>Substantial and specific danger to public health or safety</a:t>
          </a:r>
        </a:p>
      </dgm:t>
    </dgm:pt>
    <dgm:pt modelId="{AF0753F0-F1E1-4510-B8F7-45A4D5A5F893}" type="parTrans" cxnId="{D4264AB5-62C9-41D4-B6D9-00F36892DCFC}">
      <dgm:prSet/>
      <dgm:spPr/>
      <dgm:t>
        <a:bodyPr/>
        <a:lstStyle/>
        <a:p>
          <a:endParaRPr lang="en-US"/>
        </a:p>
      </dgm:t>
    </dgm:pt>
    <dgm:pt modelId="{5A8A5BF5-8CB5-4722-B15F-32E822BDDCE7}" type="sibTrans" cxnId="{D4264AB5-62C9-41D4-B6D9-00F36892DCFC}">
      <dgm:prSet/>
      <dgm:spPr/>
      <dgm:t>
        <a:bodyPr/>
        <a:lstStyle/>
        <a:p>
          <a:endParaRPr lang="en-US"/>
        </a:p>
      </dgm:t>
    </dgm:pt>
    <dgm:pt modelId="{500829B3-3E78-49BC-B16A-902115502AF4}">
      <dgm:prSet phldrT="[Text]" custT="1"/>
      <dgm:spPr>
        <a:solidFill>
          <a:srgbClr val="FF9900">
            <a:alpha val="90000"/>
          </a:srgbClr>
        </a:solidFill>
      </dgm:spPr>
      <dgm:t>
        <a:bodyPr/>
        <a:lstStyle/>
        <a:p>
          <a:r>
            <a:rPr lang="en-US" sz="2200" dirty="0"/>
            <a:t>Violation of law, rule, or regulation related to contract or grant</a:t>
          </a:r>
        </a:p>
      </dgm:t>
    </dgm:pt>
    <dgm:pt modelId="{0E7DEDEC-27F9-4322-8571-4936F3A99B26}" type="parTrans" cxnId="{6CF23529-315E-41BC-945D-B696CF2421C4}">
      <dgm:prSet/>
      <dgm:spPr/>
      <dgm:t>
        <a:bodyPr/>
        <a:lstStyle/>
        <a:p>
          <a:endParaRPr lang="en-US"/>
        </a:p>
      </dgm:t>
    </dgm:pt>
    <dgm:pt modelId="{F8304E3C-3CDF-4C75-980A-B1C96A6F8F11}" type="sibTrans" cxnId="{6CF23529-315E-41BC-945D-B696CF2421C4}">
      <dgm:prSet/>
      <dgm:spPr/>
      <dgm:t>
        <a:bodyPr/>
        <a:lstStyle/>
        <a:p>
          <a:endParaRPr lang="en-US"/>
        </a:p>
      </dgm:t>
    </dgm:pt>
    <dgm:pt modelId="{C2CFBA51-D942-4A03-8D69-508B6A3B86E2}" type="pres">
      <dgm:prSet presAssocID="{5ED020B7-ED10-4CB5-ADD7-69D5F8936833}" presName="Name0" presStyleCnt="0">
        <dgm:presLayoutVars>
          <dgm:dir/>
          <dgm:animLvl val="lvl"/>
          <dgm:resizeHandles val="exact"/>
        </dgm:presLayoutVars>
      </dgm:prSet>
      <dgm:spPr/>
      <dgm:t>
        <a:bodyPr/>
        <a:lstStyle/>
        <a:p>
          <a:endParaRPr lang="en-US"/>
        </a:p>
      </dgm:t>
    </dgm:pt>
    <dgm:pt modelId="{0854AE79-BA9C-4D1F-A10F-47B83F087A4C}" type="pres">
      <dgm:prSet presAssocID="{CE1D65D2-1886-49B6-A2F4-740A08C4DB2A}" presName="composite" presStyleCnt="0"/>
      <dgm:spPr/>
    </dgm:pt>
    <dgm:pt modelId="{57F378CB-90EC-493B-A51D-F77C67C14F2C}" type="pres">
      <dgm:prSet presAssocID="{CE1D65D2-1886-49B6-A2F4-740A08C4DB2A}" presName="parTx" presStyleLbl="alignNode1" presStyleIdx="0" presStyleCnt="2" custScaleY="100000">
        <dgm:presLayoutVars>
          <dgm:chMax val="0"/>
          <dgm:chPref val="0"/>
          <dgm:bulletEnabled val="1"/>
        </dgm:presLayoutVars>
      </dgm:prSet>
      <dgm:spPr/>
      <dgm:t>
        <a:bodyPr/>
        <a:lstStyle/>
        <a:p>
          <a:endParaRPr lang="en-US"/>
        </a:p>
      </dgm:t>
    </dgm:pt>
    <dgm:pt modelId="{D71C7B9B-A044-44B2-A0B6-FCE53EE1C497}" type="pres">
      <dgm:prSet presAssocID="{CE1D65D2-1886-49B6-A2F4-740A08C4DB2A}" presName="desTx" presStyleLbl="alignAccFollowNode1" presStyleIdx="0" presStyleCnt="2">
        <dgm:presLayoutVars>
          <dgm:bulletEnabled val="1"/>
        </dgm:presLayoutVars>
      </dgm:prSet>
      <dgm:spPr/>
      <dgm:t>
        <a:bodyPr/>
        <a:lstStyle/>
        <a:p>
          <a:endParaRPr lang="en-US"/>
        </a:p>
      </dgm:t>
    </dgm:pt>
    <dgm:pt modelId="{D166FE84-B8A9-4564-BA9E-9BCF6AED5759}" type="pres">
      <dgm:prSet presAssocID="{9633FF81-D2EE-4291-A77C-6F661A99EA7F}" presName="space" presStyleCnt="0"/>
      <dgm:spPr/>
    </dgm:pt>
    <dgm:pt modelId="{7CBF0E16-7422-400B-BE8A-68CFC71E0658}" type="pres">
      <dgm:prSet presAssocID="{69D6FF49-9BAC-428E-90C0-6D3497F77924}" presName="composite" presStyleCnt="0"/>
      <dgm:spPr/>
    </dgm:pt>
    <dgm:pt modelId="{EC5FC867-B803-43D9-AC0D-84D5ABD59F33}" type="pres">
      <dgm:prSet presAssocID="{69D6FF49-9BAC-428E-90C0-6D3497F77924}" presName="parTx" presStyleLbl="alignNode1" presStyleIdx="1" presStyleCnt="2" custScaleY="100000" custLinFactNeighborX="1" custLinFactNeighborY="-5205">
        <dgm:presLayoutVars>
          <dgm:chMax val="0"/>
          <dgm:chPref val="0"/>
          <dgm:bulletEnabled val="1"/>
        </dgm:presLayoutVars>
      </dgm:prSet>
      <dgm:spPr/>
      <dgm:t>
        <a:bodyPr/>
        <a:lstStyle/>
        <a:p>
          <a:endParaRPr lang="en-US"/>
        </a:p>
      </dgm:t>
    </dgm:pt>
    <dgm:pt modelId="{1829DEE1-601B-450D-A9BB-7BB2105F08AB}" type="pres">
      <dgm:prSet presAssocID="{69D6FF49-9BAC-428E-90C0-6D3497F77924}" presName="desTx" presStyleLbl="alignAccFollowNode1" presStyleIdx="1" presStyleCnt="2">
        <dgm:presLayoutVars>
          <dgm:bulletEnabled val="1"/>
        </dgm:presLayoutVars>
      </dgm:prSet>
      <dgm:spPr/>
      <dgm:t>
        <a:bodyPr/>
        <a:lstStyle/>
        <a:p>
          <a:endParaRPr lang="en-US"/>
        </a:p>
      </dgm:t>
    </dgm:pt>
  </dgm:ptLst>
  <dgm:cxnLst>
    <dgm:cxn modelId="{2EC75A8B-0859-4475-96AC-BF7601E0A918}" type="presOf" srcId="{B7B59618-2F10-4F01-A033-AB93CA302D67}" destId="{1829DEE1-601B-450D-A9BB-7BB2105F08AB}" srcOrd="0" destOrd="0" presId="urn:microsoft.com/office/officeart/2005/8/layout/hList1"/>
    <dgm:cxn modelId="{46CACB76-1A1A-4DA5-ADBB-8973442910B9}" type="presOf" srcId="{CE1D65D2-1886-49B6-A2F4-740A08C4DB2A}" destId="{57F378CB-90EC-493B-A51D-F77C67C14F2C}" srcOrd="0" destOrd="0" presId="urn:microsoft.com/office/officeart/2005/8/layout/hList1"/>
    <dgm:cxn modelId="{F2422549-36D5-4E3E-9E92-241DC943C37F}" srcId="{CE1D65D2-1886-49B6-A2F4-740A08C4DB2A}" destId="{1F9A611E-86C3-44B5-A5A5-4319727A5A10}" srcOrd="4" destOrd="0" parTransId="{AA62B16E-F0A1-423E-BEB1-FD300B6E4AF6}" sibTransId="{FF8CCC38-5C93-4279-952F-F5550A5D3147}"/>
    <dgm:cxn modelId="{BBA990FC-7E08-4E21-9FB2-9C3945C4C087}" srcId="{CE1D65D2-1886-49B6-A2F4-740A08C4DB2A}" destId="{3682B11B-75C3-4D82-96B0-A70FB55A4032}" srcOrd="3" destOrd="0" parTransId="{6FA9C2A4-EAB5-486D-9477-223D32DEDD41}" sibTransId="{DE8AEFEC-4462-4DBC-8313-739BDDE73392}"/>
    <dgm:cxn modelId="{62E1563D-9EB7-44F5-8A54-45993BADF452}" type="presOf" srcId="{D27C91B2-F50F-47CB-AD6D-61284268CC59}" destId="{D71C7B9B-A044-44B2-A0B6-FCE53EE1C497}" srcOrd="0" destOrd="6" presId="urn:microsoft.com/office/officeart/2005/8/layout/hList1"/>
    <dgm:cxn modelId="{831F2740-DA87-45A1-8A49-A446CE71DC3A}" type="presOf" srcId="{3682B11B-75C3-4D82-96B0-A70FB55A4032}" destId="{D71C7B9B-A044-44B2-A0B6-FCE53EE1C497}" srcOrd="0" destOrd="3" presId="urn:microsoft.com/office/officeart/2005/8/layout/hList1"/>
    <dgm:cxn modelId="{227122F1-DE34-4840-93B1-FB1F9606BFA2}" type="presOf" srcId="{CA2FB33C-4E73-4176-B67C-2F36544398A4}" destId="{1829DEE1-601B-450D-A9BB-7BB2105F08AB}" srcOrd="0" destOrd="1" presId="urn:microsoft.com/office/officeart/2005/8/layout/hList1"/>
    <dgm:cxn modelId="{1FDBC726-8564-4EAF-9719-9F5BA021317E}" srcId="{CE1D65D2-1886-49B6-A2F4-740A08C4DB2A}" destId="{06DF0644-0D15-4109-925D-FC167F9DCDCF}" srcOrd="2" destOrd="0" parTransId="{BA232073-7E96-45E3-9BD8-C890C33C8EA4}" sibTransId="{AC92049A-D2C4-498F-8378-9E4E40A9B40A}"/>
    <dgm:cxn modelId="{CD52200A-AC45-4BCA-B0B6-2839139EE773}" srcId="{5ED020B7-ED10-4CB5-ADD7-69D5F8936833}" destId="{CE1D65D2-1886-49B6-A2F4-740A08C4DB2A}" srcOrd="0" destOrd="0" parTransId="{1342EBDF-446C-4022-BFF5-B85B41230215}" sibTransId="{9633FF81-D2EE-4291-A77C-6F661A99EA7F}"/>
    <dgm:cxn modelId="{EDFDE86F-45D2-4C0D-A883-93E1FA6BB142}" srcId="{69D6FF49-9BAC-428E-90C0-6D3497F77924}" destId="{CA2FB33C-4E73-4176-B67C-2F36544398A4}" srcOrd="1" destOrd="0" parTransId="{7B06D54D-B3A4-4B7B-8206-886F2841D38A}" sibTransId="{39E028A5-ABD4-4B6D-9D05-A9B324DB898E}"/>
    <dgm:cxn modelId="{E4E187D9-A1B4-41F1-B6BD-6AE12BADF219}" srcId="{CE1D65D2-1886-49B6-A2F4-740A08C4DB2A}" destId="{D27C91B2-F50F-47CB-AD6D-61284268CC59}" srcOrd="6" destOrd="0" parTransId="{421C8965-AD6E-4E06-ADBA-CBB8C02D92E1}" sibTransId="{1F1BC2A1-1837-4A53-9999-AB5CD390B50C}"/>
    <dgm:cxn modelId="{53CABCF4-BDEC-4735-B604-B9DF8C3E2CA6}" srcId="{CE1D65D2-1886-49B6-A2F4-740A08C4DB2A}" destId="{DA2400B5-39D3-413A-A220-F534196A91FE}" srcOrd="5" destOrd="0" parTransId="{3828C827-1F70-43B6-A271-7E21F4023DAB}" sibTransId="{D1758F95-1FC8-492C-9463-DE206E05A1BF}"/>
    <dgm:cxn modelId="{C9472422-15D6-4525-9958-65373E764F8B}" type="presOf" srcId="{69D6FF49-9BAC-428E-90C0-6D3497F77924}" destId="{EC5FC867-B803-43D9-AC0D-84D5ABD59F33}" srcOrd="0" destOrd="0" presId="urn:microsoft.com/office/officeart/2005/8/layout/hList1"/>
    <dgm:cxn modelId="{CF091C39-409E-42C4-A84A-ABF763DD919E}" type="presOf" srcId="{500829B3-3E78-49BC-B16A-902115502AF4}" destId="{1829DEE1-601B-450D-A9BB-7BB2105F08AB}" srcOrd="0" destOrd="4" presId="urn:microsoft.com/office/officeart/2005/8/layout/hList1"/>
    <dgm:cxn modelId="{3827AE8B-29FA-4DD9-B12E-DA0B538BE22F}" srcId="{CE1D65D2-1886-49B6-A2F4-740A08C4DB2A}" destId="{75007B0C-DD33-4C71-9580-297367832806}" srcOrd="0" destOrd="0" parTransId="{77C51640-4A79-48C4-868E-25AA3830824B}" sibTransId="{E795411B-F5EA-4796-AA13-730EDEAFC724}"/>
    <dgm:cxn modelId="{30771A94-01F5-4581-96BD-D0E617E1A7AB}" type="presOf" srcId="{D114ADD7-CCF5-463E-9187-F1A926FBCD1D}" destId="{1829DEE1-601B-450D-A9BB-7BB2105F08AB}" srcOrd="0" destOrd="3" presId="urn:microsoft.com/office/officeart/2005/8/layout/hList1"/>
    <dgm:cxn modelId="{A3CD6A71-477F-4552-B4D3-008982364530}" type="presOf" srcId="{06DF0644-0D15-4109-925D-FC167F9DCDCF}" destId="{D71C7B9B-A044-44B2-A0B6-FCE53EE1C497}" srcOrd="0" destOrd="2" presId="urn:microsoft.com/office/officeart/2005/8/layout/hList1"/>
    <dgm:cxn modelId="{AAE019E8-F2EB-4D76-A7BE-248ED5CE3C48}" srcId="{5ED020B7-ED10-4CB5-ADD7-69D5F8936833}" destId="{69D6FF49-9BAC-428E-90C0-6D3497F77924}" srcOrd="1" destOrd="0" parTransId="{AECC214A-ABAB-4EFE-B198-CAEA6A4936B3}" sibTransId="{346D1800-BC99-4B8D-A831-9CC9629F062F}"/>
    <dgm:cxn modelId="{0A51DE31-12B5-4E58-84C4-E78B12D89BD5}" srcId="{69D6FF49-9BAC-428E-90C0-6D3497F77924}" destId="{687A0C81-00CF-49D5-906D-474263079B22}" srcOrd="2" destOrd="0" parTransId="{A11FD096-BEC2-4636-B4C4-5B7AC831A184}" sibTransId="{473AF54D-6123-48DF-A106-44589CE7C2EF}"/>
    <dgm:cxn modelId="{C0189EBA-0E95-400A-ACBF-BC1829E4DBF9}" type="presOf" srcId="{687A0C81-00CF-49D5-906D-474263079B22}" destId="{1829DEE1-601B-450D-A9BB-7BB2105F08AB}" srcOrd="0" destOrd="2" presId="urn:microsoft.com/office/officeart/2005/8/layout/hList1"/>
    <dgm:cxn modelId="{A5AC3E33-A4D8-473E-B179-CEDFBBFBA931}" srcId="{CE1D65D2-1886-49B6-A2F4-740A08C4DB2A}" destId="{C78D5A53-E0FC-4EE1-82D0-E1F0D13DC49A}" srcOrd="1" destOrd="0" parTransId="{EC105800-398D-494D-AE19-67BB9EC18EFB}" sibTransId="{5C660245-615B-421A-B1C7-363F9E7CADB7}"/>
    <dgm:cxn modelId="{A37621EC-459C-4669-95BD-52DFF0D98517}" type="presOf" srcId="{1F9A611E-86C3-44B5-A5A5-4319727A5A10}" destId="{D71C7B9B-A044-44B2-A0B6-FCE53EE1C497}" srcOrd="0" destOrd="4" presId="urn:microsoft.com/office/officeart/2005/8/layout/hList1"/>
    <dgm:cxn modelId="{6EB69D14-99CD-4CDE-B01A-739ED2DE08A5}" type="presOf" srcId="{C78D5A53-E0FC-4EE1-82D0-E1F0D13DC49A}" destId="{D71C7B9B-A044-44B2-A0B6-FCE53EE1C497}" srcOrd="0" destOrd="1" presId="urn:microsoft.com/office/officeart/2005/8/layout/hList1"/>
    <dgm:cxn modelId="{D48B10AA-0DF1-48FC-9F34-F2A5B5BBC378}" type="presOf" srcId="{75007B0C-DD33-4C71-9580-297367832806}" destId="{D71C7B9B-A044-44B2-A0B6-FCE53EE1C497}" srcOrd="0" destOrd="0" presId="urn:microsoft.com/office/officeart/2005/8/layout/hList1"/>
    <dgm:cxn modelId="{B6073C4A-FADB-4A41-93C2-6BA5A244976E}" type="presOf" srcId="{5ED020B7-ED10-4CB5-ADD7-69D5F8936833}" destId="{C2CFBA51-D942-4A03-8D69-508B6A3B86E2}" srcOrd="0" destOrd="0" presId="urn:microsoft.com/office/officeart/2005/8/layout/hList1"/>
    <dgm:cxn modelId="{D4264AB5-62C9-41D4-B6D9-00F36892DCFC}" srcId="{69D6FF49-9BAC-428E-90C0-6D3497F77924}" destId="{D114ADD7-CCF5-463E-9187-F1A926FBCD1D}" srcOrd="3" destOrd="0" parTransId="{AF0753F0-F1E1-4510-B8F7-45A4D5A5F893}" sibTransId="{5A8A5BF5-8CB5-4722-B15F-32E822BDDCE7}"/>
    <dgm:cxn modelId="{6CF23529-315E-41BC-945D-B696CF2421C4}" srcId="{69D6FF49-9BAC-428E-90C0-6D3497F77924}" destId="{500829B3-3E78-49BC-B16A-902115502AF4}" srcOrd="4" destOrd="0" parTransId="{0E7DEDEC-27F9-4322-8571-4936F3A99B26}" sibTransId="{F8304E3C-3CDF-4C75-980A-B1C96A6F8F11}"/>
    <dgm:cxn modelId="{DCD865EC-CD38-45AF-BAD0-92D69124F586}" srcId="{69D6FF49-9BAC-428E-90C0-6D3497F77924}" destId="{B7B59618-2F10-4F01-A033-AB93CA302D67}" srcOrd="0" destOrd="0" parTransId="{F3CEC43A-8573-4848-A370-CC8A2DAADF39}" sibTransId="{5AFC6893-9B04-4F90-8691-17CC6CF946C7}"/>
    <dgm:cxn modelId="{7B793EC1-423B-4CE4-BE75-10D81E097054}" type="presOf" srcId="{DA2400B5-39D3-413A-A220-F534196A91FE}" destId="{D71C7B9B-A044-44B2-A0B6-FCE53EE1C497}" srcOrd="0" destOrd="5" presId="urn:microsoft.com/office/officeart/2005/8/layout/hList1"/>
    <dgm:cxn modelId="{3780B4F7-358D-43FD-9051-14A9E26C1996}" type="presParOf" srcId="{C2CFBA51-D942-4A03-8D69-508B6A3B86E2}" destId="{0854AE79-BA9C-4D1F-A10F-47B83F087A4C}" srcOrd="0" destOrd="0" presId="urn:microsoft.com/office/officeart/2005/8/layout/hList1"/>
    <dgm:cxn modelId="{E84BEEF8-CA64-4E10-953F-E6833A673CF1}" type="presParOf" srcId="{0854AE79-BA9C-4D1F-A10F-47B83F087A4C}" destId="{57F378CB-90EC-493B-A51D-F77C67C14F2C}" srcOrd="0" destOrd="0" presId="urn:microsoft.com/office/officeart/2005/8/layout/hList1"/>
    <dgm:cxn modelId="{27A82750-6A15-4732-B71A-8937F39A1FBB}" type="presParOf" srcId="{0854AE79-BA9C-4D1F-A10F-47B83F087A4C}" destId="{D71C7B9B-A044-44B2-A0B6-FCE53EE1C497}" srcOrd="1" destOrd="0" presId="urn:microsoft.com/office/officeart/2005/8/layout/hList1"/>
    <dgm:cxn modelId="{BDD25F5B-A604-4E2A-880D-946F82A32CE1}" type="presParOf" srcId="{C2CFBA51-D942-4A03-8D69-508B6A3B86E2}" destId="{D166FE84-B8A9-4564-BA9E-9BCF6AED5759}" srcOrd="1" destOrd="0" presId="urn:microsoft.com/office/officeart/2005/8/layout/hList1"/>
    <dgm:cxn modelId="{C31EF6A5-49D5-41A5-A539-F3ADDF25CC72}" type="presParOf" srcId="{C2CFBA51-D942-4A03-8D69-508B6A3B86E2}" destId="{7CBF0E16-7422-400B-BE8A-68CFC71E0658}" srcOrd="2" destOrd="0" presId="urn:microsoft.com/office/officeart/2005/8/layout/hList1"/>
    <dgm:cxn modelId="{A4D089C2-5E59-43E5-B2A2-61B026BBBC41}" type="presParOf" srcId="{7CBF0E16-7422-400B-BE8A-68CFC71E0658}" destId="{EC5FC867-B803-43D9-AC0D-84D5ABD59F33}" srcOrd="0" destOrd="0" presId="urn:microsoft.com/office/officeart/2005/8/layout/hList1"/>
    <dgm:cxn modelId="{758BA761-4354-4BC8-9F8B-8480141BFF14}" type="presParOf" srcId="{7CBF0E16-7422-400B-BE8A-68CFC71E0658}" destId="{1829DEE1-601B-450D-A9BB-7BB2105F08A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E40C34-8284-4C36-B37C-44FB4C8162DC}" type="doc">
      <dgm:prSet loTypeId="urn:microsoft.com/office/officeart/2005/8/layout/hProcess11" loCatId="process" qsTypeId="urn:microsoft.com/office/officeart/2005/8/quickstyle/simple1" qsCatId="simple" csTypeId="urn:microsoft.com/office/officeart/2005/8/colors/colorful3" csCatId="colorful" phldr="1"/>
      <dgm:spPr/>
      <dgm:t>
        <a:bodyPr/>
        <a:lstStyle/>
        <a:p>
          <a:endParaRPr lang="en-US"/>
        </a:p>
      </dgm:t>
    </dgm:pt>
    <dgm:pt modelId="{BFB207AA-6CE1-40A2-AAA9-3A1025FC8C4D}">
      <dgm:prSet custT="1"/>
      <dgm:spPr/>
      <dgm:t>
        <a:bodyPr/>
        <a:lstStyle/>
        <a:p>
          <a:pPr rtl="0"/>
          <a:r>
            <a:rPr lang="en-US" sz="2200" b="0" i="0" dirty="0">
              <a:solidFill>
                <a:srgbClr val="0070C0"/>
              </a:solidFill>
            </a:rPr>
            <a:t>The retaliation complaint </a:t>
          </a:r>
          <a:r>
            <a:rPr lang="en-US" sz="2200" b="0" i="0" u="sng" dirty="0">
              <a:solidFill>
                <a:srgbClr val="0070C0"/>
              </a:solidFill>
            </a:rPr>
            <a:t>must</a:t>
          </a:r>
          <a:r>
            <a:rPr lang="en-US" sz="2200" b="0" i="0" dirty="0">
              <a:solidFill>
                <a:srgbClr val="0070C0"/>
              </a:solidFill>
            </a:rPr>
            <a:t> be submitted to OIG within 3 years of reprisal</a:t>
          </a:r>
          <a:endParaRPr lang="en-US" sz="2200" dirty="0">
            <a:solidFill>
              <a:srgbClr val="0070C0"/>
            </a:solidFill>
          </a:endParaRPr>
        </a:p>
      </dgm:t>
    </dgm:pt>
    <dgm:pt modelId="{79210E57-FEE5-49B6-A892-1C5ECD4C67FE}" type="parTrans" cxnId="{E62D2054-2E13-47D4-AAAB-22E4CA2972C7}">
      <dgm:prSet/>
      <dgm:spPr/>
      <dgm:t>
        <a:bodyPr/>
        <a:lstStyle/>
        <a:p>
          <a:endParaRPr lang="en-US"/>
        </a:p>
      </dgm:t>
    </dgm:pt>
    <dgm:pt modelId="{5CB77801-DCA6-48B6-B3BA-93A611BD896E}" type="sibTrans" cxnId="{E62D2054-2E13-47D4-AAAB-22E4CA2972C7}">
      <dgm:prSet/>
      <dgm:spPr/>
      <dgm:t>
        <a:bodyPr/>
        <a:lstStyle/>
        <a:p>
          <a:endParaRPr lang="en-US"/>
        </a:p>
      </dgm:t>
    </dgm:pt>
    <dgm:pt modelId="{8C86500B-071A-4F31-8698-A55F8C4205A7}">
      <dgm:prSet custT="1"/>
      <dgm:spPr/>
      <dgm:t>
        <a:bodyPr/>
        <a:lstStyle/>
        <a:p>
          <a:pPr rtl="0"/>
          <a:r>
            <a:rPr lang="en-US" sz="2200" b="0" i="0" dirty="0">
              <a:solidFill>
                <a:srgbClr val="00B050"/>
              </a:solidFill>
            </a:rPr>
            <a:t>OIG has 180 days to dismiss or investigate</a:t>
          </a:r>
          <a:endParaRPr lang="en-US" sz="2200" dirty="0">
            <a:solidFill>
              <a:srgbClr val="00B050"/>
            </a:solidFill>
          </a:endParaRPr>
        </a:p>
      </dgm:t>
    </dgm:pt>
    <dgm:pt modelId="{AB483F5A-FD2C-4C9F-AF88-951132CBC699}" type="parTrans" cxnId="{86FB4C73-075A-4250-9992-927E4515E2BC}">
      <dgm:prSet/>
      <dgm:spPr/>
      <dgm:t>
        <a:bodyPr/>
        <a:lstStyle/>
        <a:p>
          <a:endParaRPr lang="en-US"/>
        </a:p>
      </dgm:t>
    </dgm:pt>
    <dgm:pt modelId="{B8D1EBDF-D035-4E2C-BF1B-70BB25E7D9DD}" type="sibTrans" cxnId="{86FB4C73-075A-4250-9992-927E4515E2BC}">
      <dgm:prSet/>
      <dgm:spPr/>
      <dgm:t>
        <a:bodyPr/>
        <a:lstStyle/>
        <a:p>
          <a:endParaRPr lang="en-US"/>
        </a:p>
      </dgm:t>
    </dgm:pt>
    <dgm:pt modelId="{70C1DE90-2409-49E0-AA84-8B4DE980D4E7}">
      <dgm:prSet custT="1"/>
      <dgm:spPr/>
      <dgm:t>
        <a:bodyPr/>
        <a:lstStyle/>
        <a:p>
          <a:pPr rtl="0"/>
          <a:r>
            <a:rPr lang="en-US" sz="2200" b="0" i="0" dirty="0">
              <a:solidFill>
                <a:srgbClr val="FF9900"/>
              </a:solidFill>
            </a:rPr>
            <a:t>OIG submits report to complainant, contractor, and agency head</a:t>
          </a:r>
          <a:endParaRPr lang="en-US" sz="2200" dirty="0">
            <a:solidFill>
              <a:srgbClr val="FF9900"/>
            </a:solidFill>
          </a:endParaRPr>
        </a:p>
      </dgm:t>
    </dgm:pt>
    <dgm:pt modelId="{B3936ADB-A3CC-4177-B0DB-0681FDF400A4}" type="parTrans" cxnId="{747BFE57-A898-4B1E-9BD9-CCB78C260C80}">
      <dgm:prSet/>
      <dgm:spPr/>
      <dgm:t>
        <a:bodyPr/>
        <a:lstStyle/>
        <a:p>
          <a:endParaRPr lang="en-US"/>
        </a:p>
      </dgm:t>
    </dgm:pt>
    <dgm:pt modelId="{4C236E0C-1EF2-46B9-8C9C-5F45464A5EF9}" type="sibTrans" cxnId="{747BFE57-A898-4B1E-9BD9-CCB78C260C80}">
      <dgm:prSet/>
      <dgm:spPr/>
      <dgm:t>
        <a:bodyPr/>
        <a:lstStyle/>
        <a:p>
          <a:endParaRPr lang="en-US"/>
        </a:p>
      </dgm:t>
    </dgm:pt>
    <dgm:pt modelId="{7FE08550-FFC3-4C54-86C2-D1F109644A83}">
      <dgm:prSet custT="1"/>
      <dgm:spPr/>
      <dgm:t>
        <a:bodyPr/>
        <a:lstStyle/>
        <a:p>
          <a:pPr rtl="0"/>
          <a:r>
            <a:rPr lang="en-US" sz="2200" b="0" i="0" dirty="0">
              <a:solidFill>
                <a:srgbClr val="C00000"/>
              </a:solidFill>
            </a:rPr>
            <a:t>Department Secretary of Agriculture head has 30 days to take action</a:t>
          </a:r>
          <a:endParaRPr lang="en-US" sz="2200" dirty="0">
            <a:solidFill>
              <a:srgbClr val="C00000"/>
            </a:solidFill>
          </a:endParaRPr>
        </a:p>
      </dgm:t>
    </dgm:pt>
    <dgm:pt modelId="{AE644F9F-2C7B-4013-A07E-78D2BB5CBFDA}" type="parTrans" cxnId="{CD6809E3-FFC3-443C-983E-ACD991A2EDC9}">
      <dgm:prSet/>
      <dgm:spPr/>
      <dgm:t>
        <a:bodyPr/>
        <a:lstStyle/>
        <a:p>
          <a:endParaRPr lang="en-US"/>
        </a:p>
      </dgm:t>
    </dgm:pt>
    <dgm:pt modelId="{B1A0B2D6-1DF4-4F86-B322-22EE25842E12}" type="sibTrans" cxnId="{CD6809E3-FFC3-443C-983E-ACD991A2EDC9}">
      <dgm:prSet/>
      <dgm:spPr/>
      <dgm:t>
        <a:bodyPr/>
        <a:lstStyle/>
        <a:p>
          <a:endParaRPr lang="en-US"/>
        </a:p>
      </dgm:t>
    </dgm:pt>
    <dgm:pt modelId="{F697E575-5B66-4389-9B0E-7016B588BBE9}" type="pres">
      <dgm:prSet presAssocID="{26E40C34-8284-4C36-B37C-44FB4C8162DC}" presName="Name0" presStyleCnt="0">
        <dgm:presLayoutVars>
          <dgm:dir/>
          <dgm:resizeHandles val="exact"/>
        </dgm:presLayoutVars>
      </dgm:prSet>
      <dgm:spPr/>
      <dgm:t>
        <a:bodyPr/>
        <a:lstStyle/>
        <a:p>
          <a:endParaRPr lang="en-US"/>
        </a:p>
      </dgm:t>
    </dgm:pt>
    <dgm:pt modelId="{8E6A6279-1D92-43F9-9251-EC46A4840BA7}" type="pres">
      <dgm:prSet presAssocID="{26E40C34-8284-4C36-B37C-44FB4C8162DC}" presName="arrow" presStyleLbl="bgShp" presStyleIdx="0" presStyleCnt="1"/>
      <dgm:spPr/>
    </dgm:pt>
    <dgm:pt modelId="{B4DF8588-3BE4-49F9-B7F7-B0CB9DE013A8}" type="pres">
      <dgm:prSet presAssocID="{26E40C34-8284-4C36-B37C-44FB4C8162DC}" presName="points" presStyleCnt="0"/>
      <dgm:spPr/>
    </dgm:pt>
    <dgm:pt modelId="{A46A19F6-0287-4331-84C3-9B506C369CA2}" type="pres">
      <dgm:prSet presAssocID="{BFB207AA-6CE1-40A2-AAA9-3A1025FC8C4D}" presName="compositeA" presStyleCnt="0"/>
      <dgm:spPr/>
    </dgm:pt>
    <dgm:pt modelId="{132232D9-053B-40EC-9530-80C6E315969C}" type="pres">
      <dgm:prSet presAssocID="{BFB207AA-6CE1-40A2-AAA9-3A1025FC8C4D}" presName="textA" presStyleLbl="revTx" presStyleIdx="0" presStyleCnt="4" custScaleX="125476" custScaleY="93008">
        <dgm:presLayoutVars>
          <dgm:bulletEnabled val="1"/>
        </dgm:presLayoutVars>
      </dgm:prSet>
      <dgm:spPr/>
      <dgm:t>
        <a:bodyPr/>
        <a:lstStyle/>
        <a:p>
          <a:endParaRPr lang="en-US"/>
        </a:p>
      </dgm:t>
    </dgm:pt>
    <dgm:pt modelId="{604A47A4-B624-4932-8D1F-60A89630FF59}" type="pres">
      <dgm:prSet presAssocID="{BFB207AA-6CE1-40A2-AAA9-3A1025FC8C4D}" presName="circleA" presStyleLbl="node1" presStyleIdx="0" presStyleCnt="4"/>
      <dgm:spPr/>
    </dgm:pt>
    <dgm:pt modelId="{106EE5FF-16E0-4E73-9011-63BA24643280}" type="pres">
      <dgm:prSet presAssocID="{BFB207AA-6CE1-40A2-AAA9-3A1025FC8C4D}" presName="spaceA" presStyleCnt="0"/>
      <dgm:spPr/>
    </dgm:pt>
    <dgm:pt modelId="{C848A6A5-9616-4C02-926E-99A50F5E945F}" type="pres">
      <dgm:prSet presAssocID="{5CB77801-DCA6-48B6-B3BA-93A611BD896E}" presName="space" presStyleCnt="0"/>
      <dgm:spPr/>
    </dgm:pt>
    <dgm:pt modelId="{B7EC7430-05E6-48B5-BB66-46FBB24CE21D}" type="pres">
      <dgm:prSet presAssocID="{8C86500B-071A-4F31-8698-A55F8C4205A7}" presName="compositeB" presStyleCnt="0"/>
      <dgm:spPr/>
    </dgm:pt>
    <dgm:pt modelId="{75FCB977-AEF5-4254-90EF-C37E4761B74D}" type="pres">
      <dgm:prSet presAssocID="{8C86500B-071A-4F31-8698-A55F8C4205A7}" presName="textB" presStyleLbl="revTx" presStyleIdx="1" presStyleCnt="4" custScaleX="111165" custScaleY="38881" custLinFactNeighborX="1326" custLinFactNeighborY="-35318">
        <dgm:presLayoutVars>
          <dgm:bulletEnabled val="1"/>
        </dgm:presLayoutVars>
      </dgm:prSet>
      <dgm:spPr/>
      <dgm:t>
        <a:bodyPr/>
        <a:lstStyle/>
        <a:p>
          <a:endParaRPr lang="en-US"/>
        </a:p>
      </dgm:t>
    </dgm:pt>
    <dgm:pt modelId="{9D985BCC-37DF-49E8-AE97-8092F46D6A41}" type="pres">
      <dgm:prSet presAssocID="{8C86500B-071A-4F31-8698-A55F8C4205A7}" presName="circleB" presStyleLbl="node1" presStyleIdx="1" presStyleCnt="4" custLinFactNeighborX="1587" custLinFactNeighborY="-63981"/>
      <dgm:spPr/>
    </dgm:pt>
    <dgm:pt modelId="{B010F866-4BEE-4F39-A91D-F6443A7716BC}" type="pres">
      <dgm:prSet presAssocID="{8C86500B-071A-4F31-8698-A55F8C4205A7}" presName="spaceB" presStyleCnt="0"/>
      <dgm:spPr/>
    </dgm:pt>
    <dgm:pt modelId="{AAA8DA54-F8EF-43DD-B072-68412D4181B6}" type="pres">
      <dgm:prSet presAssocID="{B8D1EBDF-D035-4E2C-BF1B-70BB25E7D9DD}" presName="space" presStyleCnt="0"/>
      <dgm:spPr/>
    </dgm:pt>
    <dgm:pt modelId="{ED69C889-183C-4539-995A-7C2ADE1711A9}" type="pres">
      <dgm:prSet presAssocID="{70C1DE90-2409-49E0-AA84-8B4DE980D4E7}" presName="compositeA" presStyleCnt="0"/>
      <dgm:spPr/>
    </dgm:pt>
    <dgm:pt modelId="{620828C2-61E3-4FC1-B2A2-7F56560B1187}" type="pres">
      <dgm:prSet presAssocID="{70C1DE90-2409-49E0-AA84-8B4DE980D4E7}" presName="textA" presStyleLbl="revTx" presStyleIdx="2" presStyleCnt="4" custScaleX="118556" custScaleY="95420">
        <dgm:presLayoutVars>
          <dgm:bulletEnabled val="1"/>
        </dgm:presLayoutVars>
      </dgm:prSet>
      <dgm:spPr/>
      <dgm:t>
        <a:bodyPr/>
        <a:lstStyle/>
        <a:p>
          <a:endParaRPr lang="en-US"/>
        </a:p>
      </dgm:t>
    </dgm:pt>
    <dgm:pt modelId="{4D4686D9-6EE4-4701-8836-45C52B30281E}" type="pres">
      <dgm:prSet presAssocID="{70C1DE90-2409-49E0-AA84-8B4DE980D4E7}" presName="circleA" presStyleLbl="node1" presStyleIdx="2" presStyleCnt="4"/>
      <dgm:spPr>
        <a:solidFill>
          <a:srgbClr val="FF9900"/>
        </a:solidFill>
      </dgm:spPr>
    </dgm:pt>
    <dgm:pt modelId="{9C93F12D-26BA-4722-85BB-65542F612020}" type="pres">
      <dgm:prSet presAssocID="{70C1DE90-2409-49E0-AA84-8B4DE980D4E7}" presName="spaceA" presStyleCnt="0"/>
      <dgm:spPr/>
    </dgm:pt>
    <dgm:pt modelId="{C685ADC8-D44B-43E3-9E64-060D1EA0E9D7}" type="pres">
      <dgm:prSet presAssocID="{4C236E0C-1EF2-46B9-8C9C-5F45464A5EF9}" presName="space" presStyleCnt="0"/>
      <dgm:spPr/>
    </dgm:pt>
    <dgm:pt modelId="{AC455D35-0970-48C2-A2F0-699ED1F0F4FC}" type="pres">
      <dgm:prSet presAssocID="{7FE08550-FFC3-4C54-86C2-D1F109644A83}" presName="compositeB" presStyleCnt="0"/>
      <dgm:spPr/>
    </dgm:pt>
    <dgm:pt modelId="{0A7A2EFA-0B92-4335-97D4-97E400C8966A}" type="pres">
      <dgm:prSet presAssocID="{7FE08550-FFC3-4C54-86C2-D1F109644A83}" presName="textB" presStyleLbl="revTx" presStyleIdx="3" presStyleCnt="4" custScaleX="150605" custScaleY="57070" custLinFactNeighborX="-987" custLinFactNeighborY="-22366">
        <dgm:presLayoutVars>
          <dgm:bulletEnabled val="1"/>
        </dgm:presLayoutVars>
      </dgm:prSet>
      <dgm:spPr/>
      <dgm:t>
        <a:bodyPr/>
        <a:lstStyle/>
        <a:p>
          <a:endParaRPr lang="en-US"/>
        </a:p>
      </dgm:t>
    </dgm:pt>
    <dgm:pt modelId="{2862A419-3A26-4C24-96CC-154263BD2543}" type="pres">
      <dgm:prSet presAssocID="{7FE08550-FFC3-4C54-86C2-D1F109644A83}" presName="circleB" presStyleLbl="node1" presStyleIdx="3" presStyleCnt="4" custLinFactNeighborY="-46479"/>
      <dgm:spPr/>
    </dgm:pt>
    <dgm:pt modelId="{4B314A6E-875E-4580-9879-020D4A2AF9CF}" type="pres">
      <dgm:prSet presAssocID="{7FE08550-FFC3-4C54-86C2-D1F109644A83}" presName="spaceB" presStyleCnt="0"/>
      <dgm:spPr/>
    </dgm:pt>
  </dgm:ptLst>
  <dgm:cxnLst>
    <dgm:cxn modelId="{747BFE57-A898-4B1E-9BD9-CCB78C260C80}" srcId="{26E40C34-8284-4C36-B37C-44FB4C8162DC}" destId="{70C1DE90-2409-49E0-AA84-8B4DE980D4E7}" srcOrd="2" destOrd="0" parTransId="{B3936ADB-A3CC-4177-B0DB-0681FDF400A4}" sibTransId="{4C236E0C-1EF2-46B9-8C9C-5F45464A5EF9}"/>
    <dgm:cxn modelId="{3968DC64-F921-41A2-A790-C860E6CF433F}" type="presOf" srcId="{70C1DE90-2409-49E0-AA84-8B4DE980D4E7}" destId="{620828C2-61E3-4FC1-B2A2-7F56560B1187}" srcOrd="0" destOrd="0" presId="urn:microsoft.com/office/officeart/2005/8/layout/hProcess11"/>
    <dgm:cxn modelId="{CD6809E3-FFC3-443C-983E-ACD991A2EDC9}" srcId="{26E40C34-8284-4C36-B37C-44FB4C8162DC}" destId="{7FE08550-FFC3-4C54-86C2-D1F109644A83}" srcOrd="3" destOrd="0" parTransId="{AE644F9F-2C7B-4013-A07E-78D2BB5CBFDA}" sibTransId="{B1A0B2D6-1DF4-4F86-B322-22EE25842E12}"/>
    <dgm:cxn modelId="{86FB4C73-075A-4250-9992-927E4515E2BC}" srcId="{26E40C34-8284-4C36-B37C-44FB4C8162DC}" destId="{8C86500B-071A-4F31-8698-A55F8C4205A7}" srcOrd="1" destOrd="0" parTransId="{AB483F5A-FD2C-4C9F-AF88-951132CBC699}" sibTransId="{B8D1EBDF-D035-4E2C-BF1B-70BB25E7D9DD}"/>
    <dgm:cxn modelId="{3F4B79B4-5D82-4DE1-80D5-B151864441D8}" type="presOf" srcId="{BFB207AA-6CE1-40A2-AAA9-3A1025FC8C4D}" destId="{132232D9-053B-40EC-9530-80C6E315969C}" srcOrd="0" destOrd="0" presId="urn:microsoft.com/office/officeart/2005/8/layout/hProcess11"/>
    <dgm:cxn modelId="{E62D2054-2E13-47D4-AAAB-22E4CA2972C7}" srcId="{26E40C34-8284-4C36-B37C-44FB4C8162DC}" destId="{BFB207AA-6CE1-40A2-AAA9-3A1025FC8C4D}" srcOrd="0" destOrd="0" parTransId="{79210E57-FEE5-49B6-A892-1C5ECD4C67FE}" sibTransId="{5CB77801-DCA6-48B6-B3BA-93A611BD896E}"/>
    <dgm:cxn modelId="{4819733A-CB8A-44EE-9B26-173A418CCB63}" type="presOf" srcId="{8C86500B-071A-4F31-8698-A55F8C4205A7}" destId="{75FCB977-AEF5-4254-90EF-C37E4761B74D}" srcOrd="0" destOrd="0" presId="urn:microsoft.com/office/officeart/2005/8/layout/hProcess11"/>
    <dgm:cxn modelId="{652CA3E2-8E29-4CCD-B468-D29568BB626B}" type="presOf" srcId="{26E40C34-8284-4C36-B37C-44FB4C8162DC}" destId="{F697E575-5B66-4389-9B0E-7016B588BBE9}" srcOrd="0" destOrd="0" presId="urn:microsoft.com/office/officeart/2005/8/layout/hProcess11"/>
    <dgm:cxn modelId="{36752BB2-DF56-4137-A41E-294D0FB4A1D3}" type="presOf" srcId="{7FE08550-FFC3-4C54-86C2-D1F109644A83}" destId="{0A7A2EFA-0B92-4335-97D4-97E400C8966A}" srcOrd="0" destOrd="0" presId="urn:microsoft.com/office/officeart/2005/8/layout/hProcess11"/>
    <dgm:cxn modelId="{7B49D0A4-85BC-4D88-AF6A-8E1B9A52800C}" type="presParOf" srcId="{F697E575-5B66-4389-9B0E-7016B588BBE9}" destId="{8E6A6279-1D92-43F9-9251-EC46A4840BA7}" srcOrd="0" destOrd="0" presId="urn:microsoft.com/office/officeart/2005/8/layout/hProcess11"/>
    <dgm:cxn modelId="{0428FFAE-8060-4F52-B535-DFA4E4E7AE7A}" type="presParOf" srcId="{F697E575-5B66-4389-9B0E-7016B588BBE9}" destId="{B4DF8588-3BE4-49F9-B7F7-B0CB9DE013A8}" srcOrd="1" destOrd="0" presId="urn:microsoft.com/office/officeart/2005/8/layout/hProcess11"/>
    <dgm:cxn modelId="{B7D9AB47-E39A-4A09-A76F-3CB85626AF14}" type="presParOf" srcId="{B4DF8588-3BE4-49F9-B7F7-B0CB9DE013A8}" destId="{A46A19F6-0287-4331-84C3-9B506C369CA2}" srcOrd="0" destOrd="0" presId="urn:microsoft.com/office/officeart/2005/8/layout/hProcess11"/>
    <dgm:cxn modelId="{97623A1A-20BB-4DE5-85CB-D348724951F1}" type="presParOf" srcId="{A46A19F6-0287-4331-84C3-9B506C369CA2}" destId="{132232D9-053B-40EC-9530-80C6E315969C}" srcOrd="0" destOrd="0" presId="urn:microsoft.com/office/officeart/2005/8/layout/hProcess11"/>
    <dgm:cxn modelId="{2D367D36-4D7E-4E7F-8FB8-A5A7E62B1B69}" type="presParOf" srcId="{A46A19F6-0287-4331-84C3-9B506C369CA2}" destId="{604A47A4-B624-4932-8D1F-60A89630FF59}" srcOrd="1" destOrd="0" presId="urn:microsoft.com/office/officeart/2005/8/layout/hProcess11"/>
    <dgm:cxn modelId="{05019798-FF6D-47BE-AD6D-0423B7D5907C}" type="presParOf" srcId="{A46A19F6-0287-4331-84C3-9B506C369CA2}" destId="{106EE5FF-16E0-4E73-9011-63BA24643280}" srcOrd="2" destOrd="0" presId="urn:microsoft.com/office/officeart/2005/8/layout/hProcess11"/>
    <dgm:cxn modelId="{0D2573F0-DF6C-4A47-9B23-308DAC22A0FA}" type="presParOf" srcId="{B4DF8588-3BE4-49F9-B7F7-B0CB9DE013A8}" destId="{C848A6A5-9616-4C02-926E-99A50F5E945F}" srcOrd="1" destOrd="0" presId="urn:microsoft.com/office/officeart/2005/8/layout/hProcess11"/>
    <dgm:cxn modelId="{F35A629D-2F60-4A8F-8564-D4E08F0C2733}" type="presParOf" srcId="{B4DF8588-3BE4-49F9-B7F7-B0CB9DE013A8}" destId="{B7EC7430-05E6-48B5-BB66-46FBB24CE21D}" srcOrd="2" destOrd="0" presId="urn:microsoft.com/office/officeart/2005/8/layout/hProcess11"/>
    <dgm:cxn modelId="{C0B32F2A-8735-4CC0-BB56-6BA73EAA0E11}" type="presParOf" srcId="{B7EC7430-05E6-48B5-BB66-46FBB24CE21D}" destId="{75FCB977-AEF5-4254-90EF-C37E4761B74D}" srcOrd="0" destOrd="0" presId="urn:microsoft.com/office/officeart/2005/8/layout/hProcess11"/>
    <dgm:cxn modelId="{964854BD-2A80-4267-9F17-3427BF812436}" type="presParOf" srcId="{B7EC7430-05E6-48B5-BB66-46FBB24CE21D}" destId="{9D985BCC-37DF-49E8-AE97-8092F46D6A41}" srcOrd="1" destOrd="0" presId="urn:microsoft.com/office/officeart/2005/8/layout/hProcess11"/>
    <dgm:cxn modelId="{8D7B39C7-FF8D-4FA1-B923-C360BFE00EC8}" type="presParOf" srcId="{B7EC7430-05E6-48B5-BB66-46FBB24CE21D}" destId="{B010F866-4BEE-4F39-A91D-F6443A7716BC}" srcOrd="2" destOrd="0" presId="urn:microsoft.com/office/officeart/2005/8/layout/hProcess11"/>
    <dgm:cxn modelId="{94F145C8-786F-4FA6-AC48-DB55751BEAB6}" type="presParOf" srcId="{B4DF8588-3BE4-49F9-B7F7-B0CB9DE013A8}" destId="{AAA8DA54-F8EF-43DD-B072-68412D4181B6}" srcOrd="3" destOrd="0" presId="urn:microsoft.com/office/officeart/2005/8/layout/hProcess11"/>
    <dgm:cxn modelId="{B01CFA5B-5CA2-407D-9FDC-7933BE9A1ADD}" type="presParOf" srcId="{B4DF8588-3BE4-49F9-B7F7-B0CB9DE013A8}" destId="{ED69C889-183C-4539-995A-7C2ADE1711A9}" srcOrd="4" destOrd="0" presId="urn:microsoft.com/office/officeart/2005/8/layout/hProcess11"/>
    <dgm:cxn modelId="{AE48CC02-3DC5-491B-B104-FE85301BA009}" type="presParOf" srcId="{ED69C889-183C-4539-995A-7C2ADE1711A9}" destId="{620828C2-61E3-4FC1-B2A2-7F56560B1187}" srcOrd="0" destOrd="0" presId="urn:microsoft.com/office/officeart/2005/8/layout/hProcess11"/>
    <dgm:cxn modelId="{9C524282-8695-48DE-A2F0-7D7D7F20EF7B}" type="presParOf" srcId="{ED69C889-183C-4539-995A-7C2ADE1711A9}" destId="{4D4686D9-6EE4-4701-8836-45C52B30281E}" srcOrd="1" destOrd="0" presId="urn:microsoft.com/office/officeart/2005/8/layout/hProcess11"/>
    <dgm:cxn modelId="{ACE29544-B8EB-4B9C-9A5D-FE191A2A04BF}" type="presParOf" srcId="{ED69C889-183C-4539-995A-7C2ADE1711A9}" destId="{9C93F12D-26BA-4722-85BB-65542F612020}" srcOrd="2" destOrd="0" presId="urn:microsoft.com/office/officeart/2005/8/layout/hProcess11"/>
    <dgm:cxn modelId="{1C0E95D8-7A9F-4AE0-9375-35F7F7C72664}" type="presParOf" srcId="{B4DF8588-3BE4-49F9-B7F7-B0CB9DE013A8}" destId="{C685ADC8-D44B-43E3-9E64-060D1EA0E9D7}" srcOrd="5" destOrd="0" presId="urn:microsoft.com/office/officeart/2005/8/layout/hProcess11"/>
    <dgm:cxn modelId="{862138F4-6614-4B75-AF7E-D1F92653EAA5}" type="presParOf" srcId="{B4DF8588-3BE4-49F9-B7F7-B0CB9DE013A8}" destId="{AC455D35-0970-48C2-A2F0-699ED1F0F4FC}" srcOrd="6" destOrd="0" presId="urn:microsoft.com/office/officeart/2005/8/layout/hProcess11"/>
    <dgm:cxn modelId="{5EFE5B3D-9E3A-409A-AE18-EFD38065A903}" type="presParOf" srcId="{AC455D35-0970-48C2-A2F0-699ED1F0F4FC}" destId="{0A7A2EFA-0B92-4335-97D4-97E400C8966A}" srcOrd="0" destOrd="0" presId="urn:microsoft.com/office/officeart/2005/8/layout/hProcess11"/>
    <dgm:cxn modelId="{CBA05A74-14A5-41E4-B67D-052395268C8B}" type="presParOf" srcId="{AC455D35-0970-48C2-A2F0-699ED1F0F4FC}" destId="{2862A419-3A26-4C24-96CC-154263BD2543}" srcOrd="1" destOrd="0" presId="urn:microsoft.com/office/officeart/2005/8/layout/hProcess11"/>
    <dgm:cxn modelId="{75425FA8-B80D-440E-A934-49DA2B6B48CD}" type="presParOf" srcId="{AC455D35-0970-48C2-A2F0-699ED1F0F4FC}" destId="{4B314A6E-875E-4580-9879-020D4A2AF9C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3AE99-AA56-45E8-BEF8-1410BBEFDEFB}">
      <dsp:nvSpPr>
        <dsp:cNvPr id="0" name=""/>
        <dsp:cNvSpPr/>
      </dsp:nvSpPr>
      <dsp:spPr>
        <a:xfrm>
          <a:off x="3332950" y="566444"/>
          <a:ext cx="3884259" cy="3884259"/>
        </a:xfrm>
        <a:prstGeom prst="blockArc">
          <a:avLst>
            <a:gd name="adj1" fmla="val 10800000"/>
            <a:gd name="adj2" fmla="val 16200000"/>
            <a:gd name="adj3" fmla="val 464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266950-32D4-455E-B657-87C962F66B79}">
      <dsp:nvSpPr>
        <dsp:cNvPr id="0" name=""/>
        <dsp:cNvSpPr/>
      </dsp:nvSpPr>
      <dsp:spPr>
        <a:xfrm>
          <a:off x="3332950" y="566444"/>
          <a:ext cx="3884259" cy="3884259"/>
        </a:xfrm>
        <a:prstGeom prst="blockArc">
          <a:avLst>
            <a:gd name="adj1" fmla="val 5400000"/>
            <a:gd name="adj2" fmla="val 10800000"/>
            <a:gd name="adj3" fmla="val 464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2136FF-6070-48EB-9CB9-17A63971947C}">
      <dsp:nvSpPr>
        <dsp:cNvPr id="0" name=""/>
        <dsp:cNvSpPr/>
      </dsp:nvSpPr>
      <dsp:spPr>
        <a:xfrm>
          <a:off x="3332950" y="566444"/>
          <a:ext cx="3884259" cy="3884259"/>
        </a:xfrm>
        <a:prstGeom prst="blockArc">
          <a:avLst>
            <a:gd name="adj1" fmla="val 0"/>
            <a:gd name="adj2" fmla="val 5400000"/>
            <a:gd name="adj3" fmla="val 464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6A67D3-56F0-4CF5-9242-5A570FEFE7FA}">
      <dsp:nvSpPr>
        <dsp:cNvPr id="0" name=""/>
        <dsp:cNvSpPr/>
      </dsp:nvSpPr>
      <dsp:spPr>
        <a:xfrm>
          <a:off x="3332950" y="566444"/>
          <a:ext cx="3884259" cy="3884259"/>
        </a:xfrm>
        <a:prstGeom prst="blockArc">
          <a:avLst>
            <a:gd name="adj1" fmla="val 16200000"/>
            <a:gd name="adj2" fmla="val 0"/>
            <a:gd name="adj3" fmla="val 464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E60B88-B9FF-4C5B-832B-975AE0FBE0EA}">
      <dsp:nvSpPr>
        <dsp:cNvPr id="0" name=""/>
        <dsp:cNvSpPr/>
      </dsp:nvSpPr>
      <dsp:spPr>
        <a:xfrm>
          <a:off x="4380597" y="1614091"/>
          <a:ext cx="1788965" cy="178896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IG Act</a:t>
          </a:r>
        </a:p>
      </dsp:txBody>
      <dsp:txXfrm>
        <a:off x="4642585" y="1876079"/>
        <a:ext cx="1264989" cy="1264989"/>
      </dsp:txXfrm>
    </dsp:sp>
    <dsp:sp modelId="{1C7DD505-46FF-40ED-A93A-69399871AC83}">
      <dsp:nvSpPr>
        <dsp:cNvPr id="0" name=""/>
        <dsp:cNvSpPr/>
      </dsp:nvSpPr>
      <dsp:spPr>
        <a:xfrm>
          <a:off x="4350061" y="16757"/>
          <a:ext cx="1850037" cy="1189537"/>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kern="1200" dirty="0"/>
            <a:t>5 USC </a:t>
          </a:r>
          <a:r>
            <a:rPr lang="en-US" sz="2000" b="0" kern="1200" dirty="0">
              <a:latin typeface="Calibri" panose="020F0502020204030204" pitchFamily="34" charset="0"/>
              <a:cs typeface="Calibri" panose="020F0502020204030204" pitchFamily="34" charset="0"/>
            </a:rPr>
            <a:t>§</a:t>
          </a:r>
          <a:r>
            <a:rPr lang="en-US" sz="2000" b="0" kern="1200" dirty="0"/>
            <a:t>2302(b)(8)&amp;(9)</a:t>
          </a:r>
        </a:p>
      </dsp:txBody>
      <dsp:txXfrm>
        <a:off x="4620993" y="190961"/>
        <a:ext cx="1308173" cy="841129"/>
      </dsp:txXfrm>
    </dsp:sp>
    <dsp:sp modelId="{633ACA28-F787-4713-A6C9-F5606CC5C9D7}">
      <dsp:nvSpPr>
        <dsp:cNvPr id="0" name=""/>
        <dsp:cNvSpPr/>
      </dsp:nvSpPr>
      <dsp:spPr>
        <a:xfrm>
          <a:off x="6279575" y="1828469"/>
          <a:ext cx="1785107" cy="1360209"/>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41 USC </a:t>
          </a:r>
          <a:r>
            <a:rPr lang="en-US" sz="2000" kern="1200" dirty="0">
              <a:latin typeface="Calibri" panose="020F0502020204030204" pitchFamily="34" charset="0"/>
              <a:cs typeface="Calibri" panose="020F0502020204030204" pitchFamily="34" charset="0"/>
            </a:rPr>
            <a:t>§</a:t>
          </a:r>
          <a:r>
            <a:rPr lang="en-US" sz="2000" kern="1200" dirty="0"/>
            <a:t>4712</a:t>
          </a:r>
        </a:p>
      </dsp:txBody>
      <dsp:txXfrm>
        <a:off x="6540998" y="2027667"/>
        <a:ext cx="1262261" cy="961813"/>
      </dsp:txXfrm>
    </dsp:sp>
    <dsp:sp modelId="{F3D6ECEC-BE37-49E8-8DB2-FC3708DBB856}">
      <dsp:nvSpPr>
        <dsp:cNvPr id="0" name=""/>
        <dsp:cNvSpPr/>
      </dsp:nvSpPr>
      <dsp:spPr>
        <a:xfrm>
          <a:off x="4254857" y="3779484"/>
          <a:ext cx="2040446" cy="1252276"/>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PPD-19</a:t>
          </a:r>
        </a:p>
      </dsp:txBody>
      <dsp:txXfrm>
        <a:off x="4553673" y="3962876"/>
        <a:ext cx="1442814" cy="885492"/>
      </dsp:txXfrm>
    </dsp:sp>
    <dsp:sp modelId="{566F30CE-419D-4F90-A493-1B92EDA49C1F}">
      <dsp:nvSpPr>
        <dsp:cNvPr id="0" name=""/>
        <dsp:cNvSpPr/>
      </dsp:nvSpPr>
      <dsp:spPr>
        <a:xfrm>
          <a:off x="2493825" y="1852757"/>
          <a:ext cx="1768414" cy="1311634"/>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a:t>Kirkpatrick Act of 2017</a:t>
          </a:r>
        </a:p>
      </dsp:txBody>
      <dsp:txXfrm>
        <a:off x="2752803" y="2044841"/>
        <a:ext cx="1250458" cy="927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A67E2-4B9E-4405-BBFE-152768B39F7C}">
      <dsp:nvSpPr>
        <dsp:cNvPr id="0" name=""/>
        <dsp:cNvSpPr/>
      </dsp:nvSpPr>
      <dsp:spPr>
        <a:xfrm>
          <a:off x="0" y="81812"/>
          <a:ext cx="10070332" cy="94769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Hotline receives complaint</a:t>
          </a:r>
        </a:p>
      </dsp:txBody>
      <dsp:txXfrm>
        <a:off x="46263" y="128075"/>
        <a:ext cx="9977806" cy="855173"/>
      </dsp:txXfrm>
    </dsp:sp>
    <dsp:sp modelId="{968B061B-21A8-4477-A6E4-757F4FD04F02}">
      <dsp:nvSpPr>
        <dsp:cNvPr id="0" name=""/>
        <dsp:cNvSpPr/>
      </dsp:nvSpPr>
      <dsp:spPr>
        <a:xfrm>
          <a:off x="0" y="1081352"/>
          <a:ext cx="10070332" cy="947699"/>
        </a:xfrm>
        <a:prstGeom prst="roundRect">
          <a:avLst/>
        </a:prstGeom>
        <a:solidFill>
          <a:schemeClr val="accent3">
            <a:hueOff val="-4109389"/>
            <a:satOff val="4187"/>
            <a:lumOff val="-7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Triage is conducted and complaint is referred to the appropriate office</a:t>
          </a:r>
        </a:p>
      </dsp:txBody>
      <dsp:txXfrm>
        <a:off x="46263" y="1127615"/>
        <a:ext cx="9977806" cy="855173"/>
      </dsp:txXfrm>
    </dsp:sp>
    <dsp:sp modelId="{58285F86-088A-4931-942D-FEC1B6BC2B3F}">
      <dsp:nvSpPr>
        <dsp:cNvPr id="0" name=""/>
        <dsp:cNvSpPr/>
      </dsp:nvSpPr>
      <dsp:spPr>
        <a:xfrm>
          <a:off x="0" y="2080892"/>
          <a:ext cx="10070332" cy="947699"/>
        </a:xfrm>
        <a:prstGeom prst="roundRect">
          <a:avLst/>
        </a:prstGeom>
        <a:solidFill>
          <a:schemeClr val="accent3">
            <a:hueOff val="-8218778"/>
            <a:satOff val="8375"/>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OIG’s Audit or Investigations office has the right to decline an inquiry into a hotline complaint.</a:t>
          </a:r>
        </a:p>
      </dsp:txBody>
      <dsp:txXfrm>
        <a:off x="46263" y="2127155"/>
        <a:ext cx="9977806" cy="855173"/>
      </dsp:txXfrm>
    </dsp:sp>
    <dsp:sp modelId="{398327C4-6270-4272-B8CE-8D3F035EC6A6}">
      <dsp:nvSpPr>
        <dsp:cNvPr id="0" name=""/>
        <dsp:cNvSpPr/>
      </dsp:nvSpPr>
      <dsp:spPr>
        <a:xfrm>
          <a:off x="0" y="3080432"/>
          <a:ext cx="10070332" cy="947699"/>
        </a:xfrm>
        <a:prstGeom prst="roundRect">
          <a:avLst/>
        </a:prstGeom>
        <a:solidFill>
          <a:schemeClr val="accent3">
            <a:hueOff val="-12328166"/>
            <a:satOff val="12562"/>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Complaints not handled by OIG are sent to the USDA agency’s Liaison Officer who then opens an inquiry. However, if the subject of the complaint is an SES or a political appointee the complaint is sent to the Departmental Management Liaison Officer.</a:t>
          </a:r>
        </a:p>
      </dsp:txBody>
      <dsp:txXfrm>
        <a:off x="46263" y="3126695"/>
        <a:ext cx="9977806" cy="8551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39540-4DD5-4886-909A-C3DD3F95590A}">
      <dsp:nvSpPr>
        <dsp:cNvPr id="0" name=""/>
        <dsp:cNvSpPr/>
      </dsp:nvSpPr>
      <dsp:spPr>
        <a:xfrm>
          <a:off x="0" y="15502"/>
          <a:ext cx="9601196" cy="865800"/>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US" sz="3700" kern="0" baseline="0" dirty="0">
              <a:solidFill>
                <a:schemeClr val="tx1"/>
              </a:solidFill>
            </a:rPr>
            <a:t>3 options for complainants to hold their identity</a:t>
          </a:r>
        </a:p>
      </dsp:txBody>
      <dsp:txXfrm>
        <a:off x="42265" y="57767"/>
        <a:ext cx="9516666" cy="781270"/>
      </dsp:txXfrm>
    </dsp:sp>
    <dsp:sp modelId="{56519899-0847-437E-9E47-72FC3A328E65}">
      <dsp:nvSpPr>
        <dsp:cNvPr id="0" name=""/>
        <dsp:cNvSpPr/>
      </dsp:nvSpPr>
      <dsp:spPr>
        <a:xfrm>
          <a:off x="0" y="881302"/>
          <a:ext cx="9601196" cy="291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38" tIns="46990" rIns="263144" bIns="46990" numCol="1" spcCol="1270" anchor="t" anchorCtr="0">
          <a:noAutofit/>
        </a:bodyPr>
        <a:lstStyle/>
        <a:p>
          <a:pPr marL="285750" lvl="1" indent="-285750" algn="l" defTabSz="1289050" rtl="0">
            <a:lnSpc>
              <a:spcPct val="90000"/>
            </a:lnSpc>
            <a:spcBef>
              <a:spcPct val="0"/>
            </a:spcBef>
            <a:spcAft>
              <a:spcPct val="20000"/>
            </a:spcAft>
            <a:buChar char="••"/>
          </a:pPr>
          <a:r>
            <a:rPr lang="en-US" sz="2900" b="1" kern="1200" dirty="0">
              <a:solidFill>
                <a:srgbClr val="00B050"/>
              </a:solidFill>
            </a:rPr>
            <a:t>Confidential</a:t>
          </a:r>
          <a:r>
            <a:rPr lang="en-US" sz="2900" kern="1200" dirty="0">
              <a:solidFill>
                <a:srgbClr val="00B050"/>
              </a:solidFill>
            </a:rPr>
            <a:t> </a:t>
          </a:r>
          <a:r>
            <a:rPr lang="en-US" sz="2900" kern="1200" dirty="0"/>
            <a:t>– name and contact information is known only within OIG</a:t>
          </a:r>
        </a:p>
        <a:p>
          <a:pPr marL="285750" lvl="1" indent="-285750" algn="l" defTabSz="1289050">
            <a:lnSpc>
              <a:spcPct val="90000"/>
            </a:lnSpc>
            <a:spcBef>
              <a:spcPct val="0"/>
            </a:spcBef>
            <a:spcAft>
              <a:spcPct val="20000"/>
            </a:spcAft>
            <a:buChar char="••"/>
          </a:pPr>
          <a:r>
            <a:rPr lang="en-US" sz="2900" b="1" kern="1200" dirty="0">
              <a:solidFill>
                <a:srgbClr val="CC0000"/>
              </a:solidFill>
            </a:rPr>
            <a:t>Allow name to be used </a:t>
          </a:r>
          <a:r>
            <a:rPr lang="en-US" sz="2900" kern="1200" dirty="0"/>
            <a:t>– complainant consents to their identity and contact information to be provided within the hotline complaint content</a:t>
          </a:r>
        </a:p>
        <a:p>
          <a:pPr marL="285750" lvl="1" indent="-285750" algn="l" defTabSz="1289050" rtl="0">
            <a:lnSpc>
              <a:spcPct val="90000"/>
            </a:lnSpc>
            <a:spcBef>
              <a:spcPct val="0"/>
            </a:spcBef>
            <a:spcAft>
              <a:spcPct val="20000"/>
            </a:spcAft>
            <a:buChar char="••"/>
          </a:pPr>
          <a:r>
            <a:rPr lang="en-US" sz="2900" b="1" kern="1200" dirty="0">
              <a:solidFill>
                <a:srgbClr val="00B0F0"/>
              </a:solidFill>
            </a:rPr>
            <a:t>Anonymous</a:t>
          </a:r>
          <a:r>
            <a:rPr lang="en-US" sz="2900" b="1" kern="1200" dirty="0"/>
            <a:t> </a:t>
          </a:r>
          <a:r>
            <a:rPr lang="en-US" sz="2900" kern="1200" dirty="0"/>
            <a:t>– name and email address is not known within or outside OIG</a:t>
          </a:r>
        </a:p>
      </dsp:txBody>
      <dsp:txXfrm>
        <a:off x="0" y="881302"/>
        <a:ext cx="9601196" cy="29104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F3378-6056-4E9D-9E98-73B6CE1A0C79}">
      <dsp:nvSpPr>
        <dsp:cNvPr id="0" name=""/>
        <dsp:cNvSpPr/>
      </dsp:nvSpPr>
      <dsp:spPr>
        <a:xfrm>
          <a:off x="-4743090" y="-727022"/>
          <a:ext cx="5649526" cy="5649526"/>
        </a:xfrm>
        <a:prstGeom prst="blockArc">
          <a:avLst>
            <a:gd name="adj1" fmla="val 18900000"/>
            <a:gd name="adj2" fmla="val 2700000"/>
            <a:gd name="adj3" fmla="val 382"/>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4721D7-35CF-4E37-8A88-C2A1AF6A369E}">
      <dsp:nvSpPr>
        <dsp:cNvPr id="0" name=""/>
        <dsp:cNvSpPr/>
      </dsp:nvSpPr>
      <dsp:spPr>
        <a:xfrm>
          <a:off x="582967" y="419548"/>
          <a:ext cx="9447196" cy="839096"/>
        </a:xfrm>
        <a:prstGeom prst="rect">
          <a:avLst/>
        </a:prstGeom>
        <a:blipFill>
          <a:blip xmlns:r="http://schemas.openxmlformats.org/officeDocument/2006/relationships" r:embed="rId1">
            <a:duotone>
              <a:schemeClr val="accent5">
                <a:shade val="74000"/>
                <a:satMod val="130000"/>
                <a:lumMod val="90000"/>
              </a:schemeClr>
              <a:schemeClr val="accent5">
                <a:tint val="94000"/>
                <a:satMod val="120000"/>
                <a:lumMod val="104000"/>
              </a:schemeClr>
            </a:duotone>
          </a:blip>
          <a:tile tx="0" ty="0" sx="100000" sy="100000" flip="none" algn="tl"/>
        </a:blipFill>
        <a:ln w="9525" cap="flat" cmpd="sng" algn="ctr">
          <a:solidFill>
            <a:schemeClr val="accent5"/>
          </a:solidFill>
          <a:prstDash val="solid"/>
        </a:ln>
        <a:effectLst>
          <a:innerShdw blurRad="25400" dist="12700" dir="13500000">
            <a:srgbClr val="000000">
              <a:alpha val="45000"/>
            </a:srgbClr>
          </a:inn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666033" tIns="48260" rIns="48260" bIns="48260" numCol="1" spcCol="1270" anchor="ctr" anchorCtr="0">
          <a:noAutofit/>
        </a:bodyPr>
        <a:lstStyle/>
        <a:p>
          <a:pPr lvl="0" algn="l" defTabSz="844550" rtl="0">
            <a:lnSpc>
              <a:spcPct val="90000"/>
            </a:lnSpc>
            <a:spcBef>
              <a:spcPct val="0"/>
            </a:spcBef>
            <a:spcAft>
              <a:spcPct val="35000"/>
            </a:spcAft>
          </a:pPr>
          <a:r>
            <a:rPr lang="en-US" sz="1900" b="0" i="0" kern="1200" dirty="0"/>
            <a:t>Authorizes agency head to take disciplinary action against supervisors for: 1. retaliation against whistleblowers; 2. retaliation for exercising their right to grieve and cooperate with OIG; or 3. wrongful access of medical records.</a:t>
          </a:r>
          <a:r>
            <a:rPr lang="en-US" sz="1900" b="1" i="0" kern="1200" dirty="0">
              <a:solidFill>
                <a:schemeClr val="tx1"/>
              </a:solidFill>
            </a:rPr>
            <a:t>*</a:t>
          </a:r>
          <a:endParaRPr lang="en-US" sz="1900" kern="1200" dirty="0">
            <a:solidFill>
              <a:schemeClr val="tx1"/>
            </a:solidFill>
          </a:endParaRPr>
        </a:p>
      </dsp:txBody>
      <dsp:txXfrm>
        <a:off x="582967" y="419548"/>
        <a:ext cx="9447196" cy="839096"/>
      </dsp:txXfrm>
    </dsp:sp>
    <dsp:sp modelId="{CBA8E8C4-CBC1-4652-881A-4852E8488194}">
      <dsp:nvSpPr>
        <dsp:cNvPr id="0" name=""/>
        <dsp:cNvSpPr/>
      </dsp:nvSpPr>
      <dsp:spPr>
        <a:xfrm>
          <a:off x="58532" y="314661"/>
          <a:ext cx="1048870" cy="1048870"/>
        </a:xfrm>
        <a:prstGeom prst="ellipse">
          <a:avLst/>
        </a:prstGeom>
        <a:solidFill>
          <a:schemeClr val="accent5"/>
        </a:solidFill>
        <a:ln w="25400" cap="flat" cmpd="sng" algn="ctr">
          <a:solidFill>
            <a:schemeClr val="lt1"/>
          </a:solidFill>
          <a:prstDash val="solid"/>
        </a:ln>
        <a:effectLst/>
      </dsp:spPr>
      <dsp:style>
        <a:lnRef idx="3">
          <a:schemeClr val="lt1"/>
        </a:lnRef>
        <a:fillRef idx="1">
          <a:schemeClr val="accent5"/>
        </a:fillRef>
        <a:effectRef idx="1">
          <a:schemeClr val="accent5"/>
        </a:effectRef>
        <a:fontRef idx="minor">
          <a:schemeClr val="lt1"/>
        </a:fontRef>
      </dsp:style>
    </dsp:sp>
    <dsp:sp modelId="{C63F7237-221A-4C95-BCD3-FB0001E4EF70}">
      <dsp:nvSpPr>
        <dsp:cNvPr id="0" name=""/>
        <dsp:cNvSpPr/>
      </dsp:nvSpPr>
      <dsp:spPr>
        <a:xfrm>
          <a:off x="887978" y="1678192"/>
          <a:ext cx="9142185" cy="839096"/>
        </a:xfrm>
        <a:prstGeom prst="rect">
          <a:avLst/>
        </a:prstGeom>
        <a:blipFill>
          <a:blip xmlns:r="http://schemas.openxmlformats.org/officeDocument/2006/relationships" r:embed="rId1">
            <a:duotone>
              <a:schemeClr val="accent6">
                <a:shade val="74000"/>
                <a:satMod val="130000"/>
                <a:lumMod val="90000"/>
              </a:schemeClr>
              <a:schemeClr val="accent6">
                <a:tint val="94000"/>
                <a:satMod val="120000"/>
                <a:lumMod val="104000"/>
              </a:schemeClr>
            </a:duotone>
          </a:blip>
          <a:tile tx="0" ty="0" sx="100000" sy="100000" flip="none" algn="tl"/>
        </a:blipFill>
        <a:ln w="9525" cap="flat" cmpd="sng" algn="ctr">
          <a:solidFill>
            <a:schemeClr val="accent6"/>
          </a:solidFill>
          <a:prstDash val="solid"/>
        </a:ln>
        <a:effectLst>
          <a:innerShdw blurRad="25400" dist="12700" dir="13500000">
            <a:srgbClr val="000000">
              <a:alpha val="45000"/>
            </a:srgbClr>
          </a:inn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666033" tIns="48260" rIns="48260" bIns="48260" numCol="1" spcCol="1270" anchor="ctr" anchorCtr="0">
          <a:noAutofit/>
        </a:bodyPr>
        <a:lstStyle/>
        <a:p>
          <a:pPr lvl="0" algn="l" defTabSz="844550" rtl="0">
            <a:lnSpc>
              <a:spcPct val="90000"/>
            </a:lnSpc>
            <a:spcBef>
              <a:spcPct val="0"/>
            </a:spcBef>
            <a:spcAft>
              <a:spcPct val="35000"/>
            </a:spcAft>
          </a:pPr>
          <a:r>
            <a:rPr lang="en-US" sz="1900" b="0" i="0" kern="1200" dirty="0"/>
            <a:t>For the first offense, the supervisor </a:t>
          </a:r>
          <a:r>
            <a:rPr lang="en-US" sz="1900" b="0" i="1" kern="1200" dirty="0"/>
            <a:t>shall</a:t>
          </a:r>
          <a:r>
            <a:rPr lang="en-US" sz="1900" b="0" i="0" kern="1200" dirty="0"/>
            <a:t> propose suspending the supervisor for not less than 3 days and for the second offense </a:t>
          </a:r>
          <a:r>
            <a:rPr lang="en-US" sz="1900" b="0" i="1" kern="1200" dirty="0"/>
            <a:t>shall </a:t>
          </a:r>
          <a:r>
            <a:rPr lang="en-US" sz="1900" b="0" i="0" kern="1200" dirty="0"/>
            <a:t>propose removal of the supervisor</a:t>
          </a:r>
          <a:endParaRPr lang="en-US" sz="1900" b="0" kern="1200" dirty="0"/>
        </a:p>
      </dsp:txBody>
      <dsp:txXfrm>
        <a:off x="887978" y="1678192"/>
        <a:ext cx="9142185" cy="839096"/>
      </dsp:txXfrm>
    </dsp:sp>
    <dsp:sp modelId="{00CA204A-8500-42D2-83D8-4CC88FE99F61}">
      <dsp:nvSpPr>
        <dsp:cNvPr id="0" name=""/>
        <dsp:cNvSpPr/>
      </dsp:nvSpPr>
      <dsp:spPr>
        <a:xfrm>
          <a:off x="363543" y="1573305"/>
          <a:ext cx="1048870" cy="1048870"/>
        </a:xfrm>
        <a:prstGeom prst="ellipse">
          <a:avLst/>
        </a:prstGeom>
        <a:solidFill>
          <a:schemeClr val="accent6"/>
        </a:solidFill>
        <a:ln w="25400" cap="flat" cmpd="sng" algn="ctr">
          <a:solidFill>
            <a:schemeClr val="lt1"/>
          </a:solidFill>
          <a:prstDash val="solid"/>
        </a:ln>
        <a:effectLst/>
      </dsp:spPr>
      <dsp:style>
        <a:lnRef idx="3">
          <a:schemeClr val="lt1"/>
        </a:lnRef>
        <a:fillRef idx="1">
          <a:schemeClr val="accent6"/>
        </a:fillRef>
        <a:effectRef idx="1">
          <a:schemeClr val="accent6"/>
        </a:effectRef>
        <a:fontRef idx="minor">
          <a:schemeClr val="lt1"/>
        </a:fontRef>
      </dsp:style>
    </dsp:sp>
    <dsp:sp modelId="{230138DD-F439-48A8-BADA-CC29B9677CE9}">
      <dsp:nvSpPr>
        <dsp:cNvPr id="0" name=""/>
        <dsp:cNvSpPr/>
      </dsp:nvSpPr>
      <dsp:spPr>
        <a:xfrm>
          <a:off x="582967" y="2936836"/>
          <a:ext cx="9447196" cy="839096"/>
        </a:xfrm>
        <a:prstGeom prst="rect">
          <a:avLst/>
        </a:prstGeom>
        <a:blipFill>
          <a:blip xmlns:r="http://schemas.openxmlformats.org/officeDocument/2006/relationships" r:embed="rId1">
            <a:duotone>
              <a:schemeClr val="accent2">
                <a:shade val="74000"/>
                <a:satMod val="130000"/>
                <a:lumMod val="90000"/>
              </a:schemeClr>
              <a:schemeClr val="accent2">
                <a:tint val="94000"/>
                <a:satMod val="120000"/>
                <a:lumMod val="104000"/>
              </a:schemeClr>
            </a:duotone>
          </a:blip>
          <a:tile tx="0" ty="0" sx="100000" sy="100000" flip="none" algn="tl"/>
        </a:blipFill>
        <a:ln w="9525" cap="flat" cmpd="sng" algn="ctr">
          <a:solidFill>
            <a:schemeClr val="accent2"/>
          </a:solidFill>
          <a:prstDash val="solid"/>
        </a:ln>
        <a:effectLst>
          <a:innerShdw blurRad="25400" dist="12700" dir="13500000">
            <a:srgbClr val="000000">
              <a:alpha val="45000"/>
            </a:srgbClr>
          </a:inn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666033" tIns="48260" rIns="48260" bIns="48260" numCol="1" spcCol="1270" anchor="ctr" anchorCtr="0">
          <a:noAutofit/>
        </a:bodyPr>
        <a:lstStyle/>
        <a:p>
          <a:pPr lvl="0" algn="l" defTabSz="844550" rtl="0">
            <a:lnSpc>
              <a:spcPct val="90000"/>
            </a:lnSpc>
            <a:spcBef>
              <a:spcPct val="0"/>
            </a:spcBef>
            <a:spcAft>
              <a:spcPct val="35000"/>
            </a:spcAft>
          </a:pPr>
          <a:r>
            <a:rPr lang="en-US" sz="1900" b="0" i="0" kern="1200" dirty="0"/>
            <a:t>Requires supervisors to have a critical performance element  to promote the protection of whistleblowers.  Criteria is to be developed by OPM and OSC. </a:t>
          </a:r>
        </a:p>
      </dsp:txBody>
      <dsp:txXfrm>
        <a:off x="582967" y="2936836"/>
        <a:ext cx="9447196" cy="839096"/>
      </dsp:txXfrm>
    </dsp:sp>
    <dsp:sp modelId="{6D9934DA-18F6-444D-8162-852A809D2C31}">
      <dsp:nvSpPr>
        <dsp:cNvPr id="0" name=""/>
        <dsp:cNvSpPr/>
      </dsp:nvSpPr>
      <dsp:spPr>
        <a:xfrm>
          <a:off x="58532" y="2831949"/>
          <a:ext cx="1048870" cy="1048870"/>
        </a:xfrm>
        <a:prstGeom prst="ellipse">
          <a:avLst/>
        </a:prstGeom>
        <a:solidFill>
          <a:schemeClr val="accent2"/>
        </a:solidFill>
        <a:ln w="25400" cap="flat" cmpd="sng"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D33C4-E591-4EEE-87BD-3A16EEA40ADE}">
      <dsp:nvSpPr>
        <dsp:cNvPr id="0" name=""/>
        <dsp:cNvSpPr/>
      </dsp:nvSpPr>
      <dsp:spPr>
        <a:xfrm rot="20233573">
          <a:off x="30031" y="2106225"/>
          <a:ext cx="7779538" cy="1028801"/>
        </a:xfrm>
        <a:prstGeom prst="mathMinus">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A71323-6E8C-44B4-97AD-9CD578CEAE7E}">
      <dsp:nvSpPr>
        <dsp:cNvPr id="0" name=""/>
        <dsp:cNvSpPr/>
      </dsp:nvSpPr>
      <dsp:spPr>
        <a:xfrm>
          <a:off x="447033" y="1621187"/>
          <a:ext cx="1834019" cy="1496143"/>
        </a:xfrm>
        <a:prstGeom prst="downArrow">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2B01CC-59AB-4BC4-8F2B-FCABEA915FDB}">
      <dsp:nvSpPr>
        <dsp:cNvPr id="0" name=""/>
        <dsp:cNvSpPr/>
      </dsp:nvSpPr>
      <dsp:spPr>
        <a:xfrm rot="20191781">
          <a:off x="3267119" y="1233256"/>
          <a:ext cx="3574105" cy="996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Clear and Convincing Evidence</a:t>
          </a:r>
        </a:p>
      </dsp:txBody>
      <dsp:txXfrm>
        <a:off x="3267119" y="1233256"/>
        <a:ext cx="3574105" cy="996276"/>
      </dsp:txXfrm>
    </dsp:sp>
    <dsp:sp modelId="{83E28CE6-4443-47B5-B238-5ADA8A3A4304}">
      <dsp:nvSpPr>
        <dsp:cNvPr id="0" name=""/>
        <dsp:cNvSpPr/>
      </dsp:nvSpPr>
      <dsp:spPr>
        <a:xfrm>
          <a:off x="5185586" y="2113847"/>
          <a:ext cx="1701750" cy="1829922"/>
        </a:xfrm>
        <a:prstGeom prst="upArrow">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D93E86-A389-4FC1-84CD-A00EFD8A78E5}">
      <dsp:nvSpPr>
        <dsp:cNvPr id="0" name=""/>
        <dsp:cNvSpPr/>
      </dsp:nvSpPr>
      <dsp:spPr>
        <a:xfrm rot="20270389">
          <a:off x="633979" y="3056499"/>
          <a:ext cx="3633987" cy="1167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Preponderance of the Evidence</a:t>
          </a:r>
        </a:p>
      </dsp:txBody>
      <dsp:txXfrm>
        <a:off x="633979" y="3056499"/>
        <a:ext cx="3633987" cy="11679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8259D-09AB-4169-AC59-3B7F09263A05}">
      <dsp:nvSpPr>
        <dsp:cNvPr id="0" name=""/>
        <dsp:cNvSpPr/>
      </dsp:nvSpPr>
      <dsp:spPr>
        <a:xfrm>
          <a:off x="2812" y="247823"/>
          <a:ext cx="2822227" cy="2822227"/>
        </a:xfrm>
        <a:prstGeom prst="ellipse">
          <a:avLst/>
        </a:prstGeom>
        <a:solidFill>
          <a:schemeClr val="accent1">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5317" tIns="27940" rIns="155317" bIns="27940" numCol="1" spcCol="1270" anchor="ctr" anchorCtr="0">
          <a:noAutofit/>
        </a:bodyPr>
        <a:lstStyle/>
        <a:p>
          <a:pPr lvl="0" algn="ctr" defTabSz="977900">
            <a:lnSpc>
              <a:spcPct val="90000"/>
            </a:lnSpc>
            <a:spcBef>
              <a:spcPct val="0"/>
            </a:spcBef>
            <a:spcAft>
              <a:spcPct val="35000"/>
            </a:spcAft>
          </a:pPr>
          <a:r>
            <a:rPr lang="en-US" sz="2200" kern="1200" dirty="0"/>
            <a:t>Exercising any appeal, complaint, or grievance right –whistleblower or otherwise</a:t>
          </a:r>
        </a:p>
      </dsp:txBody>
      <dsp:txXfrm>
        <a:off x="416118" y="661129"/>
        <a:ext cx="1995615" cy="1995615"/>
      </dsp:txXfrm>
    </dsp:sp>
    <dsp:sp modelId="{BA6FB6D7-E094-4D47-8D73-94FEE8BE2456}">
      <dsp:nvSpPr>
        <dsp:cNvPr id="0" name=""/>
        <dsp:cNvSpPr/>
      </dsp:nvSpPr>
      <dsp:spPr>
        <a:xfrm>
          <a:off x="2260595" y="247823"/>
          <a:ext cx="2822227" cy="2822227"/>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5317" tIns="27940" rIns="155317" bIns="27940" numCol="1" spcCol="1270" anchor="ctr" anchorCtr="0">
          <a:noAutofit/>
        </a:bodyPr>
        <a:lstStyle/>
        <a:p>
          <a:pPr lvl="0" algn="ctr" defTabSz="977900">
            <a:lnSpc>
              <a:spcPct val="90000"/>
            </a:lnSpc>
            <a:spcBef>
              <a:spcPct val="0"/>
            </a:spcBef>
            <a:spcAft>
              <a:spcPct val="35000"/>
            </a:spcAft>
          </a:pPr>
          <a:r>
            <a:rPr lang="en-US" sz="2200" kern="1200" dirty="0"/>
            <a:t>Testifying for or otherwise assisting someone exercising such rights</a:t>
          </a:r>
        </a:p>
      </dsp:txBody>
      <dsp:txXfrm>
        <a:off x="2673901" y="661129"/>
        <a:ext cx="1995615" cy="1995615"/>
      </dsp:txXfrm>
    </dsp:sp>
    <dsp:sp modelId="{15CEC419-C601-415D-811F-CEE8EE8CC6CB}">
      <dsp:nvSpPr>
        <dsp:cNvPr id="0" name=""/>
        <dsp:cNvSpPr/>
      </dsp:nvSpPr>
      <dsp:spPr>
        <a:xfrm>
          <a:off x="4518377" y="247823"/>
          <a:ext cx="2822227" cy="2822227"/>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5317" tIns="27940" rIns="155317" bIns="27940" numCol="1" spcCol="1270" anchor="ctr" anchorCtr="0">
          <a:noAutofit/>
        </a:bodyPr>
        <a:lstStyle/>
        <a:p>
          <a:pPr lvl="0" algn="ctr" defTabSz="977900">
            <a:lnSpc>
              <a:spcPct val="90000"/>
            </a:lnSpc>
            <a:spcBef>
              <a:spcPct val="0"/>
            </a:spcBef>
            <a:spcAft>
              <a:spcPct val="35000"/>
            </a:spcAft>
          </a:pPr>
          <a:r>
            <a:rPr lang="en-US" sz="2200" kern="1200" dirty="0"/>
            <a:t>Cooperating with or disclosing information to OIG or OSC</a:t>
          </a:r>
        </a:p>
      </dsp:txBody>
      <dsp:txXfrm>
        <a:off x="4931683" y="661129"/>
        <a:ext cx="1995615" cy="1995615"/>
      </dsp:txXfrm>
    </dsp:sp>
    <dsp:sp modelId="{B341353E-5A1B-4FF8-AA75-87A58328C6D6}">
      <dsp:nvSpPr>
        <dsp:cNvPr id="0" name=""/>
        <dsp:cNvSpPr/>
      </dsp:nvSpPr>
      <dsp:spPr>
        <a:xfrm>
          <a:off x="6776159" y="247823"/>
          <a:ext cx="2822227" cy="2822227"/>
        </a:xfrm>
        <a:prstGeom prst="ellipse">
          <a:avLst/>
        </a:prstGeom>
        <a:solidFill>
          <a:schemeClr val="accent5">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5317" tIns="27940" rIns="155317" bIns="27940" numCol="1" spcCol="1270" anchor="ctr" anchorCtr="0">
          <a:noAutofit/>
        </a:bodyPr>
        <a:lstStyle/>
        <a:p>
          <a:pPr lvl="0" algn="ctr" defTabSz="977900">
            <a:lnSpc>
              <a:spcPct val="90000"/>
            </a:lnSpc>
            <a:spcBef>
              <a:spcPct val="0"/>
            </a:spcBef>
            <a:spcAft>
              <a:spcPct val="35000"/>
            </a:spcAft>
          </a:pPr>
          <a:r>
            <a:rPr lang="en-US" sz="2200" kern="1200" dirty="0"/>
            <a:t>Refusing to obey an order that would require one to violate a law, rule, or regulation</a:t>
          </a:r>
        </a:p>
      </dsp:txBody>
      <dsp:txXfrm>
        <a:off x="7189465" y="661129"/>
        <a:ext cx="1995615" cy="19956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378CB-90EC-493B-A51D-F77C67C14F2C}">
      <dsp:nvSpPr>
        <dsp:cNvPr id="0" name=""/>
        <dsp:cNvSpPr/>
      </dsp:nvSpPr>
      <dsp:spPr>
        <a:xfrm>
          <a:off x="48" y="12223"/>
          <a:ext cx="4648409" cy="864000"/>
        </a:xfrm>
        <a:prstGeom prst="rect">
          <a:avLst/>
        </a:prstGeom>
        <a:solidFill>
          <a:schemeClr val="bg1"/>
        </a:solidFill>
        <a:ln w="15875"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rPr>
            <a:t>Disclosure must be made to:</a:t>
          </a:r>
        </a:p>
      </dsp:txBody>
      <dsp:txXfrm>
        <a:off x="48" y="12223"/>
        <a:ext cx="4648409" cy="864000"/>
      </dsp:txXfrm>
    </dsp:sp>
    <dsp:sp modelId="{D71C7B9B-A044-44B2-A0B6-FCE53EE1C497}">
      <dsp:nvSpPr>
        <dsp:cNvPr id="0" name=""/>
        <dsp:cNvSpPr/>
      </dsp:nvSpPr>
      <dsp:spPr>
        <a:xfrm>
          <a:off x="48" y="876223"/>
          <a:ext cx="4648409" cy="3458700"/>
        </a:xfrm>
        <a:prstGeom prst="rect">
          <a:avLst/>
        </a:prstGeom>
        <a:solidFill>
          <a:schemeClr val="accent1">
            <a:lumMod val="60000"/>
            <a:lumOff val="4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Congress</a:t>
          </a:r>
        </a:p>
        <a:p>
          <a:pPr marL="228600" lvl="1" indent="-228600" algn="l" defTabSz="977900">
            <a:lnSpc>
              <a:spcPct val="90000"/>
            </a:lnSpc>
            <a:spcBef>
              <a:spcPct val="0"/>
            </a:spcBef>
            <a:spcAft>
              <a:spcPct val="15000"/>
            </a:spcAft>
            <a:buChar char="••"/>
          </a:pPr>
          <a:r>
            <a:rPr lang="en-US" sz="2200" b="0" kern="1200" dirty="0"/>
            <a:t>OIG</a:t>
          </a:r>
        </a:p>
        <a:p>
          <a:pPr marL="228600" lvl="1" indent="-228600" algn="l" defTabSz="977900">
            <a:lnSpc>
              <a:spcPct val="90000"/>
            </a:lnSpc>
            <a:spcBef>
              <a:spcPct val="0"/>
            </a:spcBef>
            <a:spcAft>
              <a:spcPct val="15000"/>
            </a:spcAft>
            <a:buChar char="••"/>
          </a:pPr>
          <a:r>
            <a:rPr lang="en-US" sz="2200" kern="1200" dirty="0"/>
            <a:t>GAO</a:t>
          </a:r>
        </a:p>
        <a:p>
          <a:pPr marL="228600" lvl="1" indent="-228600" algn="l" defTabSz="977900">
            <a:lnSpc>
              <a:spcPct val="90000"/>
            </a:lnSpc>
            <a:spcBef>
              <a:spcPct val="0"/>
            </a:spcBef>
            <a:spcAft>
              <a:spcPct val="15000"/>
            </a:spcAft>
            <a:buChar char="••"/>
          </a:pPr>
          <a:r>
            <a:rPr lang="en-US" sz="2200" kern="1200" dirty="0"/>
            <a:t>Agency contract/grant oversight official</a:t>
          </a:r>
        </a:p>
        <a:p>
          <a:pPr marL="228600" lvl="1" indent="-228600" algn="l" defTabSz="977900">
            <a:lnSpc>
              <a:spcPct val="90000"/>
            </a:lnSpc>
            <a:spcBef>
              <a:spcPct val="0"/>
            </a:spcBef>
            <a:spcAft>
              <a:spcPct val="15000"/>
            </a:spcAft>
            <a:buChar char="••"/>
          </a:pPr>
          <a:r>
            <a:rPr lang="en-US" sz="2200" kern="1200" dirty="0"/>
            <a:t>DOJ/law enforcement</a:t>
          </a:r>
        </a:p>
        <a:p>
          <a:pPr marL="228600" lvl="1" indent="-228600" algn="l" defTabSz="977900">
            <a:lnSpc>
              <a:spcPct val="90000"/>
            </a:lnSpc>
            <a:spcBef>
              <a:spcPct val="0"/>
            </a:spcBef>
            <a:spcAft>
              <a:spcPct val="15000"/>
            </a:spcAft>
            <a:buChar char="••"/>
          </a:pPr>
          <a:r>
            <a:rPr lang="en-US" sz="2200" kern="1200" dirty="0"/>
            <a:t>Court or grand jury</a:t>
          </a:r>
        </a:p>
        <a:p>
          <a:pPr marL="228600" lvl="1" indent="-228600" algn="l" defTabSz="977900">
            <a:lnSpc>
              <a:spcPct val="90000"/>
            </a:lnSpc>
            <a:spcBef>
              <a:spcPct val="0"/>
            </a:spcBef>
            <a:spcAft>
              <a:spcPct val="15000"/>
            </a:spcAft>
            <a:buChar char="••"/>
          </a:pPr>
          <a:r>
            <a:rPr lang="en-US" sz="2200" kern="1200" dirty="0"/>
            <a:t>Manager or other employee of the contractor who can investigate misconduct</a:t>
          </a:r>
        </a:p>
      </dsp:txBody>
      <dsp:txXfrm>
        <a:off x="48" y="876223"/>
        <a:ext cx="4648409" cy="3458700"/>
      </dsp:txXfrm>
    </dsp:sp>
    <dsp:sp modelId="{EC5FC867-B803-43D9-AC0D-84D5ABD59F33}">
      <dsp:nvSpPr>
        <dsp:cNvPr id="0" name=""/>
        <dsp:cNvSpPr/>
      </dsp:nvSpPr>
      <dsp:spPr>
        <a:xfrm>
          <a:off x="5299281" y="0"/>
          <a:ext cx="4648409" cy="864000"/>
        </a:xfrm>
        <a:prstGeom prst="rect">
          <a:avLst/>
        </a:prstGeom>
        <a:solidFill>
          <a:schemeClr val="bg1"/>
        </a:solidFill>
        <a:ln w="1587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rPr>
            <a:t>Must have </a:t>
          </a:r>
          <a:r>
            <a:rPr lang="en-US" sz="2200" b="1" kern="1200" dirty="0">
              <a:solidFill>
                <a:schemeClr val="tx1"/>
              </a:solidFill>
            </a:rPr>
            <a:t>reasonable belief</a:t>
          </a:r>
          <a:r>
            <a:rPr lang="en-US" sz="2200" kern="1200" dirty="0">
              <a:solidFill>
                <a:schemeClr val="tx1"/>
              </a:solidFill>
            </a:rPr>
            <a:t> of:</a:t>
          </a:r>
        </a:p>
      </dsp:txBody>
      <dsp:txXfrm>
        <a:off x="5299281" y="0"/>
        <a:ext cx="4648409" cy="864000"/>
      </dsp:txXfrm>
    </dsp:sp>
    <dsp:sp modelId="{1829DEE1-601B-450D-A9BB-7BB2105F08AB}">
      <dsp:nvSpPr>
        <dsp:cNvPr id="0" name=""/>
        <dsp:cNvSpPr/>
      </dsp:nvSpPr>
      <dsp:spPr>
        <a:xfrm>
          <a:off x="5299235" y="876223"/>
          <a:ext cx="4648409" cy="3458700"/>
        </a:xfrm>
        <a:prstGeom prst="rect">
          <a:avLst/>
        </a:prstGeom>
        <a:solidFill>
          <a:srgbClr val="FF9900">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Gross mismanagement of a contract or grant</a:t>
          </a:r>
        </a:p>
        <a:p>
          <a:pPr marL="228600" lvl="1" indent="-228600" algn="l" defTabSz="977900">
            <a:lnSpc>
              <a:spcPct val="90000"/>
            </a:lnSpc>
            <a:spcBef>
              <a:spcPct val="0"/>
            </a:spcBef>
            <a:spcAft>
              <a:spcPct val="15000"/>
            </a:spcAft>
            <a:buChar char="••"/>
          </a:pPr>
          <a:r>
            <a:rPr lang="en-US" sz="2200" kern="1200" dirty="0"/>
            <a:t>Gross waste of Federal funds</a:t>
          </a:r>
        </a:p>
        <a:p>
          <a:pPr marL="228600" lvl="1" indent="-228600" algn="l" defTabSz="977900">
            <a:lnSpc>
              <a:spcPct val="90000"/>
            </a:lnSpc>
            <a:spcBef>
              <a:spcPct val="0"/>
            </a:spcBef>
            <a:spcAft>
              <a:spcPct val="15000"/>
            </a:spcAft>
            <a:buChar char="••"/>
          </a:pPr>
          <a:r>
            <a:rPr lang="en-US" sz="2200" kern="1200" dirty="0"/>
            <a:t>Abuse of authority relating to a contract or grant</a:t>
          </a:r>
        </a:p>
        <a:p>
          <a:pPr marL="228600" lvl="1" indent="-228600" algn="l" defTabSz="977900">
            <a:lnSpc>
              <a:spcPct val="90000"/>
            </a:lnSpc>
            <a:spcBef>
              <a:spcPct val="0"/>
            </a:spcBef>
            <a:spcAft>
              <a:spcPct val="15000"/>
            </a:spcAft>
            <a:buChar char="••"/>
          </a:pPr>
          <a:r>
            <a:rPr lang="en-US" sz="2200" kern="1200" dirty="0"/>
            <a:t>Substantial and specific danger to public health or safety</a:t>
          </a:r>
        </a:p>
        <a:p>
          <a:pPr marL="228600" lvl="1" indent="-228600" algn="l" defTabSz="977900">
            <a:lnSpc>
              <a:spcPct val="90000"/>
            </a:lnSpc>
            <a:spcBef>
              <a:spcPct val="0"/>
            </a:spcBef>
            <a:spcAft>
              <a:spcPct val="15000"/>
            </a:spcAft>
            <a:buChar char="••"/>
          </a:pPr>
          <a:r>
            <a:rPr lang="en-US" sz="2200" kern="1200" dirty="0"/>
            <a:t>Violation of law, rule, or regulation related to contract or grant</a:t>
          </a:r>
        </a:p>
      </dsp:txBody>
      <dsp:txXfrm>
        <a:off x="5299235" y="876223"/>
        <a:ext cx="4648409" cy="34587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A6279-1D92-43F9-9251-EC46A4840BA7}">
      <dsp:nvSpPr>
        <dsp:cNvPr id="0" name=""/>
        <dsp:cNvSpPr/>
      </dsp:nvSpPr>
      <dsp:spPr>
        <a:xfrm>
          <a:off x="0" y="1728216"/>
          <a:ext cx="10728234" cy="2304288"/>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2232D9-053B-40EC-9530-80C6E315969C}">
      <dsp:nvSpPr>
        <dsp:cNvPr id="0" name=""/>
        <dsp:cNvSpPr/>
      </dsp:nvSpPr>
      <dsp:spPr>
        <a:xfrm>
          <a:off x="2942" y="40278"/>
          <a:ext cx="2324845" cy="2143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rtl="0">
            <a:lnSpc>
              <a:spcPct val="90000"/>
            </a:lnSpc>
            <a:spcBef>
              <a:spcPct val="0"/>
            </a:spcBef>
            <a:spcAft>
              <a:spcPct val="35000"/>
            </a:spcAft>
          </a:pPr>
          <a:r>
            <a:rPr lang="en-US" sz="2200" b="0" i="0" kern="1200" dirty="0">
              <a:solidFill>
                <a:srgbClr val="0070C0"/>
              </a:solidFill>
            </a:rPr>
            <a:t>The retaliation complaint </a:t>
          </a:r>
          <a:r>
            <a:rPr lang="en-US" sz="2200" b="0" i="0" u="sng" kern="1200" dirty="0">
              <a:solidFill>
                <a:srgbClr val="0070C0"/>
              </a:solidFill>
            </a:rPr>
            <a:t>must</a:t>
          </a:r>
          <a:r>
            <a:rPr lang="en-US" sz="2200" b="0" i="0" kern="1200" dirty="0">
              <a:solidFill>
                <a:srgbClr val="0070C0"/>
              </a:solidFill>
            </a:rPr>
            <a:t> be submitted to OIG within 3 years of reprisal</a:t>
          </a:r>
          <a:endParaRPr lang="en-US" sz="2200" kern="1200" dirty="0">
            <a:solidFill>
              <a:srgbClr val="0070C0"/>
            </a:solidFill>
          </a:endParaRPr>
        </a:p>
      </dsp:txBody>
      <dsp:txXfrm>
        <a:off x="2942" y="40278"/>
        <a:ext cx="2324845" cy="2143172"/>
      </dsp:txXfrm>
    </dsp:sp>
    <dsp:sp modelId="{604A47A4-B624-4932-8D1F-60A89630FF59}">
      <dsp:nvSpPr>
        <dsp:cNvPr id="0" name=""/>
        <dsp:cNvSpPr/>
      </dsp:nvSpPr>
      <dsp:spPr>
        <a:xfrm>
          <a:off x="877328" y="2552045"/>
          <a:ext cx="576072" cy="576072"/>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FCB977-AEF5-4254-90EF-C37E4761B74D}">
      <dsp:nvSpPr>
        <dsp:cNvPr id="0" name=""/>
        <dsp:cNvSpPr/>
      </dsp:nvSpPr>
      <dsp:spPr>
        <a:xfrm>
          <a:off x="2444996" y="3698872"/>
          <a:ext cx="2059687" cy="89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lvl="0" algn="ctr" defTabSz="977900" rtl="0">
            <a:lnSpc>
              <a:spcPct val="90000"/>
            </a:lnSpc>
            <a:spcBef>
              <a:spcPct val="0"/>
            </a:spcBef>
            <a:spcAft>
              <a:spcPct val="35000"/>
            </a:spcAft>
          </a:pPr>
          <a:r>
            <a:rPr lang="en-US" sz="2200" b="0" i="0" kern="1200" dirty="0">
              <a:solidFill>
                <a:srgbClr val="00B050"/>
              </a:solidFill>
            </a:rPr>
            <a:t>OIG has 180 days to dismiss or investigate</a:t>
          </a:r>
          <a:endParaRPr lang="en-US" sz="2200" kern="1200" dirty="0">
            <a:solidFill>
              <a:srgbClr val="00B050"/>
            </a:solidFill>
          </a:endParaRPr>
        </a:p>
      </dsp:txBody>
      <dsp:txXfrm>
        <a:off x="2444996" y="3698872"/>
        <a:ext cx="2059687" cy="895930"/>
      </dsp:txXfrm>
    </dsp:sp>
    <dsp:sp modelId="{9D985BCC-37DF-49E8-AE97-8092F46D6A41}">
      <dsp:nvSpPr>
        <dsp:cNvPr id="0" name=""/>
        <dsp:cNvSpPr/>
      </dsp:nvSpPr>
      <dsp:spPr>
        <a:xfrm>
          <a:off x="3171378" y="2575837"/>
          <a:ext cx="576072" cy="576072"/>
        </a:xfrm>
        <a:prstGeom prst="ellipse">
          <a:avLst/>
        </a:prstGeom>
        <a:solidFill>
          <a:schemeClr val="accent3">
            <a:hueOff val="-4109389"/>
            <a:satOff val="4187"/>
            <a:lumOff val="-7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0828C2-61E3-4FC1-B2A2-7F56560B1187}">
      <dsp:nvSpPr>
        <dsp:cNvPr id="0" name=""/>
        <dsp:cNvSpPr/>
      </dsp:nvSpPr>
      <dsp:spPr>
        <a:xfrm>
          <a:off x="4572757" y="26384"/>
          <a:ext cx="2196629" cy="2198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rtl="0">
            <a:lnSpc>
              <a:spcPct val="90000"/>
            </a:lnSpc>
            <a:spcBef>
              <a:spcPct val="0"/>
            </a:spcBef>
            <a:spcAft>
              <a:spcPct val="35000"/>
            </a:spcAft>
          </a:pPr>
          <a:r>
            <a:rPr lang="en-US" sz="2200" b="0" i="0" kern="1200" dirty="0">
              <a:solidFill>
                <a:srgbClr val="FF9900"/>
              </a:solidFill>
            </a:rPr>
            <a:t>OIG submits report to complainant, contractor, and agency head</a:t>
          </a:r>
          <a:endParaRPr lang="en-US" sz="2200" kern="1200" dirty="0">
            <a:solidFill>
              <a:srgbClr val="FF9900"/>
            </a:solidFill>
          </a:endParaRPr>
        </a:p>
      </dsp:txBody>
      <dsp:txXfrm>
        <a:off x="4572757" y="26384"/>
        <a:ext cx="2196629" cy="2198751"/>
      </dsp:txXfrm>
    </dsp:sp>
    <dsp:sp modelId="{4D4686D9-6EE4-4701-8836-45C52B30281E}">
      <dsp:nvSpPr>
        <dsp:cNvPr id="0" name=""/>
        <dsp:cNvSpPr/>
      </dsp:nvSpPr>
      <dsp:spPr>
        <a:xfrm>
          <a:off x="5383036" y="2565940"/>
          <a:ext cx="576072" cy="576072"/>
        </a:xfrm>
        <a:prstGeom prst="ellipse">
          <a:avLst/>
        </a:prstGeom>
        <a:solidFill>
          <a:srgbClr val="FF99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7A2EFA-0B92-4335-97D4-97E400C8966A}">
      <dsp:nvSpPr>
        <dsp:cNvPr id="0" name=""/>
        <dsp:cNvSpPr/>
      </dsp:nvSpPr>
      <dsp:spPr>
        <a:xfrm>
          <a:off x="6843740" y="3682978"/>
          <a:ext cx="2790440" cy="1315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lvl="0" algn="ctr" defTabSz="977900" rtl="0">
            <a:lnSpc>
              <a:spcPct val="90000"/>
            </a:lnSpc>
            <a:spcBef>
              <a:spcPct val="0"/>
            </a:spcBef>
            <a:spcAft>
              <a:spcPct val="35000"/>
            </a:spcAft>
          </a:pPr>
          <a:r>
            <a:rPr lang="en-US" sz="2200" b="0" i="0" kern="1200" dirty="0">
              <a:solidFill>
                <a:srgbClr val="C00000"/>
              </a:solidFill>
            </a:rPr>
            <a:t>Department Secretary of Agriculture head has 30 days to take action</a:t>
          </a:r>
          <a:endParaRPr lang="en-US" sz="2200" kern="1200" dirty="0">
            <a:solidFill>
              <a:srgbClr val="C00000"/>
            </a:solidFill>
          </a:endParaRPr>
        </a:p>
      </dsp:txBody>
      <dsp:txXfrm>
        <a:off x="6843740" y="3682978"/>
        <a:ext cx="2790440" cy="1315057"/>
      </dsp:txXfrm>
    </dsp:sp>
    <dsp:sp modelId="{2862A419-3A26-4C24-96CC-154263BD2543}">
      <dsp:nvSpPr>
        <dsp:cNvPr id="0" name=""/>
        <dsp:cNvSpPr/>
      </dsp:nvSpPr>
      <dsp:spPr>
        <a:xfrm>
          <a:off x="7969212" y="2571879"/>
          <a:ext cx="576072" cy="576072"/>
        </a:xfrm>
        <a:prstGeom prst="ellipse">
          <a:avLst/>
        </a:prstGeom>
        <a:solidFill>
          <a:schemeClr val="accent3">
            <a:hueOff val="-12328166"/>
            <a:satOff val="12562"/>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A74F1FCB-10DC-4DA5-9EEB-0507E4C9B252}" type="datetimeFigureOut">
              <a:rPr lang="en-US" smtClean="0"/>
              <a:t>6/30/2022</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BCA7B35-3EEB-48D8-A8CE-E8A28595133B}" type="slidenum">
              <a:rPr lang="en-US" smtClean="0"/>
              <a:t>‹#›</a:t>
            </a:fld>
            <a:endParaRPr lang="en-US" dirty="0"/>
          </a:p>
        </p:txBody>
      </p:sp>
    </p:spTree>
    <p:extLst>
      <p:ext uri="{BB962C8B-B14F-4D97-AF65-F5344CB8AC3E}">
        <p14:creationId xmlns:p14="http://schemas.microsoft.com/office/powerpoint/2010/main" val="230706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 </a:t>
            </a:r>
          </a:p>
        </p:txBody>
      </p:sp>
      <p:sp>
        <p:nvSpPr>
          <p:cNvPr id="4" name="Slide Number Placeholder 3"/>
          <p:cNvSpPr>
            <a:spLocks noGrp="1"/>
          </p:cNvSpPr>
          <p:nvPr>
            <p:ph type="sldNum" sz="quarter" idx="10"/>
          </p:nvPr>
        </p:nvSpPr>
        <p:spPr/>
        <p:txBody>
          <a:bodyPr/>
          <a:lstStyle/>
          <a:p>
            <a:fld id="{4BCA7B35-3EEB-48D8-A8CE-E8A28595133B}" type="slidenum">
              <a:rPr lang="en-US" smtClean="0"/>
              <a:t>1</a:t>
            </a:fld>
            <a:endParaRPr lang="en-US" dirty="0"/>
          </a:p>
        </p:txBody>
      </p:sp>
    </p:spTree>
    <p:extLst>
      <p:ext uri="{BB962C8B-B14F-4D97-AF65-F5344CB8AC3E}">
        <p14:creationId xmlns:p14="http://schemas.microsoft.com/office/powerpoint/2010/main" val="3689124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CA7B35-3EEB-48D8-A8CE-E8A28595133B}" type="slidenum">
              <a:rPr lang="en-US" smtClean="0"/>
              <a:t>13</a:t>
            </a:fld>
            <a:endParaRPr lang="en-US" dirty="0"/>
          </a:p>
        </p:txBody>
      </p:sp>
    </p:spTree>
    <p:extLst>
      <p:ext uri="{BB962C8B-B14F-4D97-AF65-F5344CB8AC3E}">
        <p14:creationId xmlns:p14="http://schemas.microsoft.com/office/powerpoint/2010/main" val="2501095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60193">
              <a:defRPr/>
            </a:pPr>
            <a:fld id="{DE41D83C-C37F-4CD3-8ACF-29E2539D27DF}" type="slidenum">
              <a:rPr lang="en-US">
                <a:solidFill>
                  <a:prstClr val="black"/>
                </a:solidFill>
                <a:latin typeface="Calibri" panose="020F0502020204030204"/>
              </a:rPr>
              <a:pPr defTabSz="960193">
                <a:defRPr/>
              </a:pPr>
              <a:t>16</a:t>
            </a:fld>
            <a:endParaRPr lang="en-US" dirty="0">
              <a:solidFill>
                <a:prstClr val="black"/>
              </a:solidFill>
              <a:latin typeface="Calibri" panose="020F0502020204030204"/>
            </a:endParaRPr>
          </a:p>
        </p:txBody>
      </p:sp>
      <p:sp>
        <p:nvSpPr>
          <p:cNvPr id="5" name="Notes Placeholder 4"/>
          <p:cNvSpPr>
            <a:spLocks noGrp="1"/>
          </p:cNvSpPr>
          <p:nvPr>
            <p:ph type="body" sz="quarter" idx="11"/>
          </p:nvPr>
        </p:nvSpPr>
        <p:spPr>
          <a:xfrm>
            <a:off x="710248" y="4518204"/>
            <a:ext cx="5681980" cy="4764651"/>
          </a:xfrm>
        </p:spPr>
        <p:txBody>
          <a:bodyPr/>
          <a:lstStyle/>
          <a:p>
            <a:pPr lvl="0"/>
            <a:r>
              <a:rPr lang="en-US" sz="1400" dirty="0"/>
              <a:t>In </a:t>
            </a:r>
            <a:r>
              <a:rPr lang="en-US" sz="1400" baseline="0" dirty="0"/>
              <a:t>2017,  two Whistleblower Acts were passed.</a:t>
            </a:r>
          </a:p>
          <a:p>
            <a:pPr lvl="0"/>
            <a:endParaRPr lang="en-US" sz="1400" baseline="0" dirty="0"/>
          </a:p>
          <a:p>
            <a:pPr lvl="0"/>
            <a:r>
              <a:rPr lang="en-US" sz="1400" baseline="0" dirty="0"/>
              <a:t>The OSC Reauthorization Act requires all supervisors have a critical performance element to protect whistleblowers.</a:t>
            </a:r>
          </a:p>
          <a:p>
            <a:pPr lvl="0"/>
            <a:endParaRPr lang="en-US" sz="1400" baseline="0" dirty="0"/>
          </a:p>
          <a:p>
            <a:pPr marL="0" lvl="0" indent="0">
              <a:buFont typeface="Arial" panose="020B0604020202020204" pitchFamily="34" charset="0"/>
              <a:buNone/>
            </a:pPr>
            <a:r>
              <a:rPr lang="en-US" sz="1400" dirty="0"/>
              <a:t>The Dr. Chris Kirkpatrick Whistleblower Protection Act sought to strengthen the repercussions for retaliating and authorizes Department and Agency heads to take disciplinary action against those who retaliate against employees who:  </a:t>
            </a:r>
          </a:p>
          <a:p>
            <a:pPr marL="342900" lvl="0" indent="-342900">
              <a:buAutoNum type="arabicPeriod"/>
            </a:pPr>
            <a:r>
              <a:rPr lang="en-US" sz="1400" dirty="0"/>
              <a:t>Disclose violations (Whistleblowing)</a:t>
            </a:r>
          </a:p>
          <a:p>
            <a:pPr marL="342900" lvl="0" indent="-342900">
              <a:buAutoNum type="arabicPeriod"/>
            </a:pPr>
            <a:r>
              <a:rPr lang="en-US" sz="1400" dirty="0"/>
              <a:t>Exercising their right to grieve or cooperate with OIG </a:t>
            </a:r>
          </a:p>
          <a:p>
            <a:pPr marL="342900" lvl="0" indent="-342900">
              <a:buAutoNum type="arabicPeriod"/>
            </a:pPr>
            <a:r>
              <a:rPr lang="en-US" sz="1400" dirty="0"/>
              <a:t>Access medical records in connection with another PPP.   </a:t>
            </a:r>
          </a:p>
          <a:p>
            <a:pPr lvl="0"/>
            <a:endParaRPr lang="en-US" sz="1400" dirty="0"/>
          </a:p>
          <a:p>
            <a:pPr lvl="0"/>
            <a:r>
              <a:rPr lang="en-US" sz="1400" dirty="0"/>
              <a:t>Discipline for retaliation:</a:t>
            </a:r>
          </a:p>
          <a:p>
            <a:pPr marL="342900" lvl="0" indent="-342900">
              <a:buAutoNum type="arabicPeriod"/>
            </a:pPr>
            <a:r>
              <a:rPr lang="en-US" sz="1400" dirty="0"/>
              <a:t>First offense: shall propose suspension for 3 days or more.</a:t>
            </a:r>
          </a:p>
          <a:p>
            <a:pPr marL="342900" lvl="0" indent="-342900">
              <a:buAutoNum type="arabicPeriod"/>
            </a:pPr>
            <a:r>
              <a:rPr lang="en-US" sz="1400" dirty="0"/>
              <a:t>Second offense: shall propose removal of offender.</a:t>
            </a:r>
          </a:p>
          <a:p>
            <a:r>
              <a:rPr lang="en-US" sz="1600" dirty="0"/>
              <a:t> </a:t>
            </a:r>
          </a:p>
          <a:p>
            <a:endParaRPr lang="en-US" dirty="0"/>
          </a:p>
        </p:txBody>
      </p:sp>
    </p:spTree>
    <p:extLst>
      <p:ext uri="{BB962C8B-B14F-4D97-AF65-F5344CB8AC3E}">
        <p14:creationId xmlns:p14="http://schemas.microsoft.com/office/powerpoint/2010/main" val="2441763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sz="1600" dirty="0"/>
              <a:t>*In most cases, the USDA OIG only investigates acts of retaliation under PPD-19 and 41 USC 4712.</a:t>
            </a:r>
          </a:p>
        </p:txBody>
      </p:sp>
      <p:sp>
        <p:nvSpPr>
          <p:cNvPr id="4" name="Slide Number Placeholder 3"/>
          <p:cNvSpPr>
            <a:spLocks noGrp="1"/>
          </p:cNvSpPr>
          <p:nvPr>
            <p:ph type="sldNum" sz="quarter" idx="10"/>
          </p:nvPr>
        </p:nvSpPr>
        <p:spPr/>
        <p:txBody>
          <a:bodyPr/>
          <a:lstStyle/>
          <a:p>
            <a:pPr defTabSz="931774">
              <a:defRPr/>
            </a:pPr>
            <a:fld id="{DE41D83C-C37F-4CD3-8ACF-29E2539D27DF}" type="slidenum">
              <a:rPr lang="en-US">
                <a:solidFill>
                  <a:prstClr val="black"/>
                </a:solidFill>
                <a:latin typeface="Calibri" panose="020F0502020204030204"/>
              </a:rPr>
              <a:pPr defTabSz="931774">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04069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93109" y="4593181"/>
            <a:ext cx="5255832" cy="4893091"/>
          </a:xfrm>
        </p:spPr>
        <p:txBody>
          <a:bodyPr/>
          <a:lstStyle/>
          <a:p>
            <a:endParaRPr lang="en-US" dirty="0"/>
          </a:p>
          <a:p>
            <a:endParaRPr lang="en-US" dirty="0"/>
          </a:p>
        </p:txBody>
      </p:sp>
      <p:sp>
        <p:nvSpPr>
          <p:cNvPr id="4" name="Slide Number Placeholder 3"/>
          <p:cNvSpPr>
            <a:spLocks noGrp="1"/>
          </p:cNvSpPr>
          <p:nvPr>
            <p:ph type="sldNum" sz="quarter" idx="10"/>
          </p:nvPr>
        </p:nvSpPr>
        <p:spPr>
          <a:xfrm>
            <a:off x="4024736" y="8917422"/>
            <a:ext cx="3077739" cy="471053"/>
          </a:xfrm>
        </p:spPr>
        <p:txBody>
          <a:bodyPr/>
          <a:lstStyle/>
          <a:p>
            <a:pPr defTabSz="960193">
              <a:defRPr/>
            </a:pPr>
            <a:fld id="{DE41D83C-C37F-4CD3-8ACF-29E2539D27DF}" type="slidenum">
              <a:rPr lang="en-US">
                <a:solidFill>
                  <a:prstClr val="black"/>
                </a:solidFill>
                <a:latin typeface="Calibri" panose="020F0502020204030204"/>
              </a:rPr>
              <a:pPr defTabSz="960193">
                <a:defRPr/>
              </a:pPr>
              <a:t>18</a:t>
            </a:fld>
            <a:endParaRPr lang="en-US" dirty="0">
              <a:solidFill>
                <a:prstClr val="black"/>
              </a:solidFill>
              <a:latin typeface="Calibri" panose="020F0502020204030204"/>
            </a:endParaRPr>
          </a:p>
        </p:txBody>
      </p:sp>
      <p:sp>
        <p:nvSpPr>
          <p:cNvPr id="7" name="Slide Image Placeholder 6"/>
          <p:cNvSpPr>
            <a:spLocks noGrp="1" noRot="1" noChangeAspect="1"/>
          </p:cNvSpPr>
          <p:nvPr>
            <p:ph type="sldImg"/>
          </p:nvPr>
        </p:nvSpPr>
        <p:spPr/>
      </p:sp>
      <p:sp>
        <p:nvSpPr>
          <p:cNvPr id="10" name="Rectangle 9"/>
          <p:cNvSpPr/>
          <p:nvPr/>
        </p:nvSpPr>
        <p:spPr>
          <a:xfrm>
            <a:off x="710248" y="5022834"/>
            <a:ext cx="5681980" cy="2174380"/>
          </a:xfrm>
          <a:prstGeom prst="rect">
            <a:avLst/>
          </a:prstGeom>
        </p:spPr>
        <p:txBody>
          <a:bodyPr wrap="square" lIns="94229" tIns="47114" rIns="94229" bIns="47114">
            <a:spAutoFit/>
          </a:bodyPr>
          <a:lstStyle/>
          <a:p>
            <a:pPr marL="353358" indent="-353358">
              <a:lnSpc>
                <a:spcPct val="107000"/>
              </a:lnSpc>
              <a:buFont typeface="Symbol" panose="05050102010706020507" pitchFamily="18" charset="2"/>
              <a:buChar char=""/>
            </a:pPr>
            <a:r>
              <a:rPr lang="en-US" sz="1600" dirty="0">
                <a:latin typeface="Calibri" panose="020F0502020204030204" pitchFamily="34" charset="0"/>
                <a:ea typeface="Times New Roman" panose="02020603050405020304" pitchFamily="18" charset="0"/>
                <a:cs typeface="Times New Roman" panose="02020603050405020304" pitchFamily="18" charset="0"/>
              </a:rPr>
              <a:t>So what exactly is whistleblower retaliation </a:t>
            </a:r>
            <a:r>
              <a:rPr lang="en-US" sz="1600" dirty="0">
                <a:latin typeface="Garamond" panose="02020404030301010803" pitchFamily="18" charset="0"/>
                <a:ea typeface="Times New Roman" panose="02020603050405020304" pitchFamily="18" charset="0"/>
                <a:cs typeface="Times New Roman" panose="02020603050405020304" pitchFamily="18" charset="0"/>
              </a:rPr>
              <a:t>–</a:t>
            </a:r>
            <a:r>
              <a:rPr lang="en-US" sz="1600" dirty="0">
                <a:latin typeface="Calibri" panose="020F0502020204030204" pitchFamily="34" charset="0"/>
                <a:ea typeface="Times New Roman" panose="02020603050405020304" pitchFamily="18" charset="0"/>
                <a:cs typeface="Times New Roman" panose="02020603050405020304" pitchFamily="18" charset="0"/>
              </a:rPr>
              <a:t> the best way to define it is to break down the who and what.  </a:t>
            </a:r>
          </a:p>
          <a:p>
            <a:pPr marL="353358" indent="-353358">
              <a:lnSpc>
                <a:spcPct val="107000"/>
              </a:lnSpc>
              <a:buFont typeface="Symbol" panose="05050102010706020507" pitchFamily="18" charset="2"/>
              <a:buChar char=""/>
            </a:pPr>
            <a:r>
              <a:rPr lang="en-US" sz="1600" dirty="0">
                <a:latin typeface="Calibri" panose="020F0502020204030204" pitchFamily="34" charset="0"/>
                <a:ea typeface="Times New Roman" panose="02020603050405020304" pitchFamily="18" charset="0"/>
                <a:cs typeface="Times New Roman" panose="02020603050405020304" pitchFamily="18" charset="0"/>
              </a:rPr>
              <a:t>Who can retaliate?  </a:t>
            </a:r>
            <a:r>
              <a:rPr lang="en-US" sz="1600" b="1" dirty="0">
                <a:latin typeface="Calibri" panose="020F0502020204030204" pitchFamily="34" charset="0"/>
                <a:ea typeface="Times New Roman" panose="02020603050405020304" pitchFamily="18" charset="0"/>
                <a:cs typeface="Times New Roman" panose="02020603050405020304" pitchFamily="18" charset="0"/>
              </a:rPr>
              <a:t>Supervisors and managers</a:t>
            </a:r>
            <a:r>
              <a:rPr lang="en-US" sz="1600" dirty="0">
                <a:latin typeface="Calibri" panose="020F0502020204030204" pitchFamily="34" charset="0"/>
                <a:ea typeface="Times New Roman" panose="02020603050405020304" pitchFamily="18" charset="0"/>
                <a:cs typeface="Times New Roman" panose="02020603050405020304" pitchFamily="18" charset="0"/>
              </a:rPr>
              <a:t> – </a:t>
            </a:r>
          </a:p>
          <a:p>
            <a:pPr marL="353358" indent="-353358">
              <a:lnSpc>
                <a:spcPct val="107000"/>
              </a:lnSpc>
              <a:buFont typeface="Symbol" panose="05050102010706020507" pitchFamily="18" charset="2"/>
              <a:buChar char=""/>
            </a:pPr>
            <a:r>
              <a:rPr lang="en-US" sz="1600" dirty="0">
                <a:latin typeface="Calibri" panose="020F0502020204030204" pitchFamily="34" charset="0"/>
                <a:ea typeface="Times New Roman" panose="02020603050405020304" pitchFamily="18" charset="0"/>
                <a:cs typeface="Times New Roman" panose="02020603050405020304" pitchFamily="18" charset="0"/>
              </a:rPr>
              <a:t>What quantifies as retaliation? </a:t>
            </a:r>
            <a:r>
              <a:rPr lang="en-US" sz="1600" b="1" dirty="0">
                <a:latin typeface="Calibri" panose="020F0502020204030204" pitchFamily="34" charset="0"/>
                <a:ea typeface="Times New Roman" panose="02020603050405020304" pitchFamily="18" charset="0"/>
                <a:cs typeface="Times New Roman" panose="02020603050405020304" pitchFamily="18" charset="0"/>
              </a:rPr>
              <a:t>A</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b="1" dirty="0">
                <a:latin typeface="Calibri" panose="020F0502020204030204" pitchFamily="34" charset="0"/>
                <a:ea typeface="Times New Roman" panose="02020603050405020304" pitchFamily="18" charset="0"/>
                <a:cs typeface="Times New Roman" panose="02020603050405020304" pitchFamily="18" charset="0"/>
              </a:rPr>
              <a:t>tangible personnel action</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a:latin typeface="Garamond" panose="02020404030301010803" pitchFamily="18" charset="0"/>
                <a:ea typeface="Times New Roman" panose="02020603050405020304" pitchFamily="18" charset="0"/>
                <a:cs typeface="Times New Roman" panose="02020603050405020304" pitchFamily="18" charset="0"/>
              </a:rPr>
              <a:t>–</a:t>
            </a:r>
            <a:r>
              <a:rPr lang="en-US" sz="1600" dirty="0">
                <a:latin typeface="Calibri" panose="020F0502020204030204" pitchFamily="34" charset="0"/>
                <a:ea typeface="Times New Roman" panose="02020603050405020304" pitchFamily="18" charset="0"/>
                <a:cs typeface="Times New Roman" panose="02020603050405020304" pitchFamily="18" charset="0"/>
              </a:rPr>
              <a:t> an appointment, promotion, detail, performance appraisal, discipline </a:t>
            </a:r>
            <a:r>
              <a:rPr lang="en-US" sz="1600" dirty="0">
                <a:latin typeface="Garamond" panose="02020404030301010803" pitchFamily="18" charset="0"/>
                <a:ea typeface="Times New Roman" panose="02020603050405020304" pitchFamily="18" charset="0"/>
                <a:cs typeface="Times New Roman" panose="02020603050405020304" pitchFamily="18" charset="0"/>
              </a:rPr>
              <a:t>–</a:t>
            </a:r>
            <a:r>
              <a:rPr lang="en-US" sz="1600" dirty="0">
                <a:latin typeface="Calibri" panose="020F0502020204030204" pitchFamily="34" charset="0"/>
                <a:ea typeface="Times New Roman" panose="02020603050405020304" pitchFamily="18" charset="0"/>
                <a:cs typeface="Times New Roman" panose="02020603050405020304" pitchFamily="18" charset="0"/>
              </a:rPr>
              <a:t> something that goes to the heart of one</a:t>
            </a:r>
            <a:r>
              <a:rPr lang="en-US" sz="1600" dirty="0">
                <a:latin typeface="Garamond" panose="02020404030301010803" pitchFamily="18" charset="0"/>
                <a:ea typeface="Times New Roman" panose="02020603050405020304" pitchFamily="18" charset="0"/>
                <a:cs typeface="Times New Roman" panose="02020603050405020304" pitchFamily="18" charset="0"/>
              </a:rPr>
              <a:t>’</a:t>
            </a:r>
            <a:r>
              <a:rPr lang="en-US" sz="1600" dirty="0">
                <a:latin typeface="Calibri" panose="020F0502020204030204" pitchFamily="34" charset="0"/>
                <a:ea typeface="Times New Roman" panose="02020603050405020304" pitchFamily="18" charset="0"/>
                <a:cs typeface="Times New Roman" panose="02020603050405020304" pitchFamily="18" charset="0"/>
              </a:rPr>
              <a:t>s employment. </a:t>
            </a:r>
          </a:p>
          <a:p>
            <a:pPr marL="471145">
              <a:lnSpc>
                <a:spcPct val="107000"/>
              </a:lnSpc>
              <a:spcAft>
                <a:spcPts val="824"/>
              </a:spcAft>
            </a:pPr>
            <a:r>
              <a:rPr lang="en-US" sz="1100" dirty="0">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6636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600" b="0" dirty="0">
                <a:latin typeface="Calibri" panose="020F0502020204030204" pitchFamily="34" charset="0"/>
                <a:ea typeface="Times New Roman" panose="02020603050405020304" pitchFamily="18" charset="0"/>
                <a:cs typeface="Times New Roman" panose="02020603050405020304" pitchFamily="18" charset="0"/>
              </a:rPr>
              <a:t>Element 1. There must have </a:t>
            </a:r>
            <a:r>
              <a:rPr lang="en-US" sz="1600" dirty="0">
                <a:latin typeface="Calibri" panose="020F0502020204030204" pitchFamily="34" charset="0"/>
                <a:ea typeface="Times New Roman" panose="02020603050405020304" pitchFamily="18" charset="0"/>
                <a:cs typeface="Times New Roman" panose="02020603050405020304" pitchFamily="18" charset="0"/>
              </a:rPr>
              <a:t>been a disclosure of violation and or participation in a protected activity.</a:t>
            </a:r>
            <a:endParaRPr lang="en-US" sz="1600" b="1"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1600" b="0" dirty="0">
                <a:latin typeface="Calibri" panose="020F0502020204030204" pitchFamily="34" charset="0"/>
                <a:ea typeface="Times New Roman" panose="02020603050405020304" pitchFamily="18" charset="0"/>
                <a:cs typeface="Times New Roman" panose="02020603050405020304" pitchFamily="18" charset="0"/>
              </a:rPr>
              <a:t>Element 2.</a:t>
            </a:r>
            <a:r>
              <a:rPr lang="en-US" sz="1600" b="1"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a:latin typeface="Calibri" panose="020F0502020204030204" pitchFamily="34" charset="0"/>
                <a:ea typeface="Times New Roman" panose="02020603050405020304" pitchFamily="18" charset="0"/>
                <a:cs typeface="Times New Roman" panose="02020603050405020304" pitchFamily="18" charset="0"/>
              </a:rPr>
              <a:t>Must have been a personnel action taken or withheld by a supervisor/manager who knew of the disclosure.</a:t>
            </a:r>
          </a:p>
          <a:p>
            <a:pPr>
              <a:lnSpc>
                <a:spcPct val="107000"/>
              </a:lnSpc>
            </a:pPr>
            <a:r>
              <a:rPr lang="en-US" sz="1600" dirty="0">
                <a:latin typeface="Calibri" panose="020F0502020204030204" pitchFamily="34" charset="0"/>
                <a:ea typeface="Times New Roman" panose="02020603050405020304" pitchFamily="18" charset="0"/>
                <a:cs typeface="Times New Roman" panose="02020603050405020304" pitchFamily="18" charset="0"/>
              </a:rPr>
              <a:t>and</a:t>
            </a:r>
            <a:r>
              <a:rPr lang="en-US" sz="1600" b="1" dirty="0">
                <a:latin typeface="Calibri" panose="020F0502020204030204" pitchFamily="34" charset="0"/>
                <a:ea typeface="Times New Roman" panose="02020603050405020304" pitchFamily="18" charset="0"/>
                <a:cs typeface="Times New Roman" panose="02020603050405020304" pitchFamily="18" charset="0"/>
              </a:rPr>
              <a:t> </a:t>
            </a:r>
          </a:p>
          <a:p>
            <a:pPr>
              <a:lnSpc>
                <a:spcPct val="107000"/>
              </a:lnSpc>
            </a:pPr>
            <a:r>
              <a:rPr lang="en-US" sz="1600" b="0" dirty="0">
                <a:latin typeface="Calibri" panose="020F0502020204030204" pitchFamily="34" charset="0"/>
                <a:ea typeface="Times New Roman" panose="02020603050405020304" pitchFamily="18" charset="0"/>
                <a:cs typeface="Times New Roman" panose="02020603050405020304" pitchFamily="18" charset="0"/>
              </a:rPr>
              <a:t>Element 3. </a:t>
            </a:r>
            <a:r>
              <a:rPr lang="en-US" sz="1600" dirty="0">
                <a:latin typeface="Calibri" panose="020F0502020204030204" pitchFamily="34" charset="0"/>
                <a:ea typeface="Times New Roman" panose="02020603050405020304" pitchFamily="18" charset="0"/>
                <a:cs typeface="Times New Roman" panose="02020603050405020304" pitchFamily="18" charset="0"/>
              </a:rPr>
              <a:t>The employee</a:t>
            </a:r>
            <a:r>
              <a:rPr lang="en-US" sz="1600" dirty="0">
                <a:latin typeface="Garamond" panose="02020404030301010803" pitchFamily="18" charset="0"/>
                <a:ea typeface="Times New Roman" panose="02020603050405020304" pitchFamily="18" charset="0"/>
                <a:cs typeface="Times New Roman" panose="02020603050405020304" pitchFamily="18" charset="0"/>
              </a:rPr>
              <a:t>’</a:t>
            </a:r>
            <a:r>
              <a:rPr lang="en-US" sz="1600" dirty="0">
                <a:latin typeface="Calibri" panose="020F0502020204030204" pitchFamily="34" charset="0"/>
                <a:ea typeface="Times New Roman" panose="02020603050405020304" pitchFamily="18" charset="0"/>
                <a:cs typeface="Times New Roman" panose="02020603050405020304" pitchFamily="18" charset="0"/>
              </a:rPr>
              <a:t>s disclosure must have been a contributing factor in the personnel action.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BCA7B35-3EEB-48D8-A8CE-E8A28595133B}" type="slidenum">
              <a:rPr lang="en-US" smtClean="0"/>
              <a:t>19</a:t>
            </a:fld>
            <a:endParaRPr lang="en-US" dirty="0"/>
          </a:p>
        </p:txBody>
      </p:sp>
    </p:spTree>
    <p:extLst>
      <p:ext uri="{BB962C8B-B14F-4D97-AF65-F5344CB8AC3E}">
        <p14:creationId xmlns:p14="http://schemas.microsoft.com/office/powerpoint/2010/main" val="4117648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Notice the different burdens of proof for the employee and for the agency </a:t>
            </a:r>
            <a:r>
              <a:rPr lang="en-US" sz="1600"/>
              <a:t>supervisors.</a:t>
            </a:r>
            <a:endParaRPr lang="en-US" sz="1600" dirty="0"/>
          </a:p>
          <a:p>
            <a:r>
              <a:rPr lang="en-US" sz="1600" dirty="0"/>
              <a:t>Preponderance of the evidence is a tipping of the scales to more than 50%.  </a:t>
            </a:r>
          </a:p>
          <a:p>
            <a:r>
              <a:rPr lang="en-US" sz="1600" dirty="0"/>
              <a:t>The clear and convincing standard is higher than the preponderant level.  </a:t>
            </a:r>
          </a:p>
          <a:p>
            <a:r>
              <a:rPr lang="en-US" sz="1600" dirty="0"/>
              <a:t>-Consideration: Does the office (retaliator) have evidence to support the personnel action and proof that similar situations were disciplined in the same manner as the complainant absent the disclosure.</a:t>
            </a:r>
          </a:p>
          <a:p>
            <a:r>
              <a:rPr lang="en-US" sz="1600" dirty="0"/>
              <a:t>This is weighed with the supervisor’s motive to retaliate.</a:t>
            </a:r>
          </a:p>
          <a:p>
            <a:endParaRPr lang="en-US" sz="1600" dirty="0"/>
          </a:p>
        </p:txBody>
      </p:sp>
      <p:sp>
        <p:nvSpPr>
          <p:cNvPr id="4" name="Slide Number Placeholder 3"/>
          <p:cNvSpPr>
            <a:spLocks noGrp="1"/>
          </p:cNvSpPr>
          <p:nvPr>
            <p:ph type="sldNum" sz="quarter" idx="10"/>
          </p:nvPr>
        </p:nvSpPr>
        <p:spPr/>
        <p:txBody>
          <a:bodyPr/>
          <a:lstStyle/>
          <a:p>
            <a:fld id="{4BCA7B35-3EEB-48D8-A8CE-E8A28595133B}" type="slidenum">
              <a:rPr lang="en-US" smtClean="0"/>
              <a:t>20</a:t>
            </a:fld>
            <a:endParaRPr lang="en-US" dirty="0"/>
          </a:p>
        </p:txBody>
      </p:sp>
    </p:spTree>
    <p:extLst>
      <p:ext uri="{BB962C8B-B14F-4D97-AF65-F5344CB8AC3E}">
        <p14:creationId xmlns:p14="http://schemas.microsoft.com/office/powerpoint/2010/main" val="283364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CA7B35-3EEB-48D8-A8CE-E8A28595133B}" type="slidenum">
              <a:rPr lang="en-US" smtClean="0"/>
              <a:t>21</a:t>
            </a:fld>
            <a:endParaRPr lang="en-US" dirty="0"/>
          </a:p>
        </p:txBody>
      </p:sp>
    </p:spTree>
    <p:extLst>
      <p:ext uri="{BB962C8B-B14F-4D97-AF65-F5344CB8AC3E}">
        <p14:creationId xmlns:p14="http://schemas.microsoft.com/office/powerpoint/2010/main" val="853295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Federal whistleblower protection laws cover only applicants, past, or current federal employees who meet the definition of an employee as defined by </a:t>
            </a:r>
            <a:r>
              <a:rPr lang="en-US" sz="1600" b="1" dirty="0"/>
              <a:t>5 U.S.C. § 2105. </a:t>
            </a:r>
          </a:p>
          <a:p>
            <a:r>
              <a:rPr lang="en-US" sz="1600" b="0" dirty="0"/>
              <a:t>*Unlike Federal employee disclosures, employees of contractors et al can make a disclosure to an agency’s Acquisitions Specialist, Contracting Officer’s Representative (COR), or any Federal employee under the scope of contract; per 41 USC 4712.</a:t>
            </a:r>
          </a:p>
          <a:p>
            <a:r>
              <a:rPr lang="en-US" sz="1600" b="1" dirty="0"/>
              <a:t>Members of the public are not covered under Federal whistleblower protection laws.</a:t>
            </a:r>
            <a:endParaRPr lang="en-US" b="1" dirty="0"/>
          </a:p>
        </p:txBody>
      </p:sp>
      <p:sp>
        <p:nvSpPr>
          <p:cNvPr id="4" name="Slide Number Placeholder 3"/>
          <p:cNvSpPr>
            <a:spLocks noGrp="1"/>
          </p:cNvSpPr>
          <p:nvPr>
            <p:ph type="sldNum" sz="quarter" idx="10"/>
          </p:nvPr>
        </p:nvSpPr>
        <p:spPr/>
        <p:txBody>
          <a:bodyPr/>
          <a:lstStyle/>
          <a:p>
            <a:fld id="{4BCA7B35-3EEB-48D8-A8CE-E8A28595133B}" type="slidenum">
              <a:rPr lang="en-US" smtClean="0"/>
              <a:t>23</a:t>
            </a:fld>
            <a:endParaRPr lang="en-US" dirty="0"/>
          </a:p>
        </p:txBody>
      </p:sp>
    </p:spTree>
    <p:extLst>
      <p:ext uri="{BB962C8B-B14F-4D97-AF65-F5344CB8AC3E}">
        <p14:creationId xmlns:p14="http://schemas.microsoft.com/office/powerpoint/2010/main" val="1826852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Protected Activities</a:t>
            </a:r>
          </a:p>
          <a:p>
            <a:r>
              <a:rPr lang="en-US" sz="1600" dirty="0"/>
              <a:t>-Exercising any appeal, complaint, or grievance.</a:t>
            </a:r>
          </a:p>
          <a:p>
            <a:r>
              <a:rPr lang="en-US" sz="1600" dirty="0"/>
              <a:t>-Testifying on behalf or assisting another exercising their rights described previously.</a:t>
            </a:r>
          </a:p>
          <a:p>
            <a:r>
              <a:rPr lang="en-US" sz="1600" dirty="0"/>
              <a:t>-Cooperating with or disclosing information to OIG or OSC.</a:t>
            </a:r>
          </a:p>
          <a:p>
            <a:r>
              <a:rPr lang="en-US" sz="1600" dirty="0"/>
              <a:t>-Refusing to obey an unlawful order.</a:t>
            </a:r>
          </a:p>
        </p:txBody>
      </p:sp>
      <p:sp>
        <p:nvSpPr>
          <p:cNvPr id="4" name="Slide Number Placeholder 3"/>
          <p:cNvSpPr>
            <a:spLocks noGrp="1"/>
          </p:cNvSpPr>
          <p:nvPr>
            <p:ph type="sldNum" sz="quarter" idx="10"/>
          </p:nvPr>
        </p:nvSpPr>
        <p:spPr/>
        <p:txBody>
          <a:bodyPr/>
          <a:lstStyle/>
          <a:p>
            <a:fld id="{4BCA7B35-3EEB-48D8-A8CE-E8A28595133B}" type="slidenum">
              <a:rPr lang="en-US" smtClean="0"/>
              <a:t>25</a:t>
            </a:fld>
            <a:endParaRPr lang="en-US" dirty="0"/>
          </a:p>
        </p:txBody>
      </p:sp>
    </p:spTree>
    <p:extLst>
      <p:ext uri="{BB962C8B-B14F-4D97-AF65-F5344CB8AC3E}">
        <p14:creationId xmlns:p14="http://schemas.microsoft.com/office/powerpoint/2010/main" val="1084251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 Includes employees of contractors, sub-contractors, grantees, sub-grantees, as well as personal services contractors.</a:t>
            </a:r>
            <a:endParaRPr lang="en-US" baseline="0" dirty="0"/>
          </a:p>
        </p:txBody>
      </p:sp>
      <p:sp>
        <p:nvSpPr>
          <p:cNvPr id="4" name="Slide Number Placeholder 3"/>
          <p:cNvSpPr>
            <a:spLocks noGrp="1"/>
          </p:cNvSpPr>
          <p:nvPr>
            <p:ph type="sldNum" sz="quarter" idx="10"/>
          </p:nvPr>
        </p:nvSpPr>
        <p:spPr/>
        <p:txBody>
          <a:bodyPr/>
          <a:lstStyle/>
          <a:p>
            <a:pPr defTabSz="960193">
              <a:defRPr/>
            </a:pPr>
            <a:fld id="{DE41D83C-C37F-4CD3-8ACF-29E2539D27DF}" type="slidenum">
              <a:rPr lang="en-US">
                <a:solidFill>
                  <a:prstClr val="black"/>
                </a:solidFill>
                <a:latin typeface="Calibri" panose="020F0502020204030204"/>
              </a:rPr>
              <a:pPr defTabSz="960193">
                <a:defRPr/>
              </a:pPr>
              <a:t>27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56640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graphic depicts the five whistleblower statues. The IG Act is the main act and the other four are: 5 USC 2302(b)(8)&amp;(9); 41 USC 4712; Kirkpatrick Act of 2017; and the PPD-19.  The following slides will discuss each legal statute.</a:t>
            </a:r>
          </a:p>
          <a:p>
            <a:endParaRPr lang="en-US" dirty="0"/>
          </a:p>
        </p:txBody>
      </p:sp>
      <p:sp>
        <p:nvSpPr>
          <p:cNvPr id="4" name="Slide Number Placeholder 3"/>
          <p:cNvSpPr>
            <a:spLocks noGrp="1"/>
          </p:cNvSpPr>
          <p:nvPr>
            <p:ph type="sldNum" sz="quarter" idx="10"/>
          </p:nvPr>
        </p:nvSpPr>
        <p:spPr/>
        <p:txBody>
          <a:bodyPr/>
          <a:lstStyle/>
          <a:p>
            <a:fld id="{4BCA7B35-3EEB-48D8-A8CE-E8A28595133B}" type="slidenum">
              <a:rPr lang="en-US" smtClean="0"/>
              <a:t>4</a:t>
            </a:fld>
            <a:endParaRPr lang="en-US" dirty="0"/>
          </a:p>
        </p:txBody>
      </p:sp>
    </p:spTree>
    <p:extLst>
      <p:ext uri="{BB962C8B-B14F-4D97-AF65-F5344CB8AC3E}">
        <p14:creationId xmlns:p14="http://schemas.microsoft.com/office/powerpoint/2010/main" val="332182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*And those addressed in Slide 27</a:t>
            </a:r>
          </a:p>
          <a:p>
            <a:r>
              <a:rPr lang="en-US" sz="1600" dirty="0"/>
              <a:t>Contractors et al. make disclosures to: Congress, OIG, Government Accountability Office (GAO), agency contracting/grant official, Department of Justice or other Federal law enforcement, Court or grand jury, Contracting Specialist or Contracting Officer’s Representative (COR).</a:t>
            </a:r>
          </a:p>
          <a:p>
            <a:r>
              <a:rPr lang="en-US" sz="1600" dirty="0"/>
              <a:t>Disclosures made: violation of law, rule, or regulation related to a grant or contract, substantial and specific danger to public health or safety; abuse of authority relating to a contract or grant; gross waste of Federal funds; gross mismanagement of a contract or grant.</a:t>
            </a:r>
          </a:p>
          <a:p>
            <a:endParaRPr lang="en-US" sz="1600" dirty="0"/>
          </a:p>
          <a:p>
            <a:endParaRPr lang="en-US" b="1" dirty="0"/>
          </a:p>
        </p:txBody>
      </p:sp>
      <p:sp>
        <p:nvSpPr>
          <p:cNvPr id="4" name="Slide Number Placeholder 3"/>
          <p:cNvSpPr>
            <a:spLocks noGrp="1"/>
          </p:cNvSpPr>
          <p:nvPr>
            <p:ph type="sldNum" sz="quarter" idx="10"/>
          </p:nvPr>
        </p:nvSpPr>
        <p:spPr/>
        <p:txBody>
          <a:bodyPr/>
          <a:lstStyle/>
          <a:p>
            <a:pPr defTabSz="960193">
              <a:defRPr/>
            </a:pPr>
            <a:fld id="{DE41D83C-C37F-4CD3-8ACF-29E2539D27DF}" type="slidenum">
              <a:rPr lang="en-US">
                <a:solidFill>
                  <a:prstClr val="black"/>
                </a:solidFill>
                <a:latin typeface="Calibri" panose="020F0502020204030204"/>
              </a:rPr>
              <a:pPr defTabSz="960193">
                <a:defRPr/>
              </a:pPr>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8300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*Contractor and those addressed in Slide 27</a:t>
            </a:r>
          </a:p>
          <a:p>
            <a:endParaRPr lang="en-US" dirty="0"/>
          </a:p>
        </p:txBody>
      </p:sp>
      <p:sp>
        <p:nvSpPr>
          <p:cNvPr id="4" name="Slide Number Placeholder 3"/>
          <p:cNvSpPr>
            <a:spLocks noGrp="1"/>
          </p:cNvSpPr>
          <p:nvPr>
            <p:ph type="sldNum" sz="quarter" idx="10"/>
          </p:nvPr>
        </p:nvSpPr>
        <p:spPr/>
        <p:txBody>
          <a:bodyPr/>
          <a:lstStyle/>
          <a:p>
            <a:fld id="{4BCA7B35-3EEB-48D8-A8CE-E8A28595133B}" type="slidenum">
              <a:rPr lang="en-US" smtClean="0"/>
              <a:t>29</a:t>
            </a:fld>
            <a:endParaRPr lang="en-US" dirty="0"/>
          </a:p>
        </p:txBody>
      </p:sp>
    </p:spTree>
    <p:extLst>
      <p:ext uri="{BB962C8B-B14F-4D97-AF65-F5344CB8AC3E}">
        <p14:creationId xmlns:p14="http://schemas.microsoft.com/office/powerpoint/2010/main" val="4221359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6031" y="4593507"/>
            <a:ext cx="5808246" cy="4472538"/>
          </a:xfrm>
        </p:spPr>
        <p:txBody>
          <a:bodyPr/>
          <a:lstStyle/>
          <a:p>
            <a:pPr fontAlgn="base"/>
            <a:r>
              <a:rPr lang="en-US" sz="1600" dirty="0"/>
              <a:t>The statute provides very specific timelines associated with a 4712 investigation. </a:t>
            </a:r>
          </a:p>
          <a:p>
            <a:pPr marL="353358" indent="-353358" fontAlgn="base">
              <a:buAutoNum type="arabicPeriod"/>
            </a:pPr>
            <a:r>
              <a:rPr lang="en-US" sz="1600" dirty="0"/>
              <a:t>It must be submitted within 3 years of the reprisal</a:t>
            </a:r>
          </a:p>
          <a:p>
            <a:pPr marL="353358" indent="-353358" fontAlgn="base">
              <a:buAutoNum type="arabicPeriod"/>
            </a:pPr>
            <a:endParaRPr lang="en-US" sz="1600" dirty="0"/>
          </a:p>
          <a:p>
            <a:pPr marL="353358" indent="-353358" fontAlgn="base">
              <a:buAutoNum type="arabicPeriod"/>
            </a:pPr>
            <a:r>
              <a:rPr lang="en-US" sz="1600" dirty="0"/>
              <a:t>OIG has 6 months to investigate it and can request one additional extension from the complainant.  </a:t>
            </a:r>
          </a:p>
          <a:p>
            <a:pPr marL="810558" lvl="1" indent="-353358" fontAlgn="base">
              <a:buAutoNum type="arabicPeriod"/>
            </a:pPr>
            <a:r>
              <a:rPr lang="en-US" sz="1600" dirty="0"/>
              <a:t>Unless OIG determines that the complaint is:</a:t>
            </a:r>
          </a:p>
          <a:p>
            <a:pPr marL="457200" lvl="1" indent="0" fontAlgn="base">
              <a:buNone/>
            </a:pPr>
            <a:r>
              <a:rPr lang="en-US" sz="1600" dirty="0"/>
              <a:t>	a. Frivolous </a:t>
            </a:r>
          </a:p>
          <a:p>
            <a:pPr marL="457200" lvl="1" indent="0" fontAlgn="base">
              <a:buNone/>
            </a:pPr>
            <a:r>
              <a:rPr lang="en-US" sz="1600" dirty="0"/>
              <a:t>	b. Complainant fails to allege one of the specific violations</a:t>
            </a:r>
          </a:p>
          <a:p>
            <a:pPr marL="457200" lvl="1" indent="0" fontAlgn="base">
              <a:buNone/>
            </a:pPr>
            <a:r>
              <a:rPr lang="en-US" sz="1600" dirty="0"/>
              <a:t>	c. Complaint has previously been addressed in another Federal or    	     State judicial or administrative proceeding initiated by the 		     complainant. </a:t>
            </a:r>
          </a:p>
          <a:p>
            <a:pPr marL="353358" indent="-353358" fontAlgn="base">
              <a:buAutoNum type="arabicPeriod"/>
            </a:pPr>
            <a:endParaRPr lang="en-US" sz="1600" dirty="0"/>
          </a:p>
          <a:p>
            <a:pPr marL="353358" indent="-353358" fontAlgn="base">
              <a:buAutoNum type="arabicPeriod"/>
            </a:pPr>
            <a:r>
              <a:rPr lang="en-US" sz="1600" dirty="0"/>
              <a:t>The OIG report is submitted to the head of the agency, (such as Secretary of Agriculture), who then has 30 days to determine if retaliation occurred and if so; how it should be remedied.</a:t>
            </a:r>
          </a:p>
          <a:p>
            <a:pPr fontAlgn="base"/>
            <a:endParaRPr lang="en-US" sz="1600" b="1" dirty="0"/>
          </a:p>
          <a:p>
            <a:endParaRPr lang="en-US" dirty="0"/>
          </a:p>
        </p:txBody>
      </p:sp>
      <p:sp>
        <p:nvSpPr>
          <p:cNvPr id="4" name="Slide Number Placeholder 3"/>
          <p:cNvSpPr>
            <a:spLocks noGrp="1"/>
          </p:cNvSpPr>
          <p:nvPr>
            <p:ph type="sldNum" sz="quarter" idx="10"/>
          </p:nvPr>
        </p:nvSpPr>
        <p:spPr/>
        <p:txBody>
          <a:bodyPr/>
          <a:lstStyle/>
          <a:p>
            <a:pPr defTabSz="960193">
              <a:defRPr/>
            </a:pPr>
            <a:fld id="{DE41D83C-C37F-4CD3-8ACF-29E2539D27DF}" type="slidenum">
              <a:rPr lang="en-US">
                <a:solidFill>
                  <a:prstClr val="black"/>
                </a:solidFill>
                <a:latin typeface="Calibri" panose="020F0502020204030204"/>
              </a:rPr>
              <a:pPr defTabSz="960193">
                <a:defRPr/>
              </a:pPr>
              <a:t>30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34517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1193800"/>
            <a:ext cx="5722938" cy="3219450"/>
          </a:xfrm>
        </p:spPr>
      </p:sp>
      <p:sp>
        <p:nvSpPr>
          <p:cNvPr id="3" name="Notes Placeholder 2"/>
          <p:cNvSpPr>
            <a:spLocks noGrp="1"/>
          </p:cNvSpPr>
          <p:nvPr>
            <p:ph type="body" idx="1"/>
          </p:nvPr>
        </p:nvSpPr>
        <p:spPr>
          <a:xfrm>
            <a:off x="726031" y="4593508"/>
            <a:ext cx="5808246" cy="4070034"/>
          </a:xfrm>
        </p:spPr>
        <p:txBody>
          <a:bodyPr/>
          <a:lstStyle/>
          <a:p>
            <a:pPr fontAlgn="base"/>
            <a:endParaRPr lang="en-US" sz="1600" b="1" dirty="0"/>
          </a:p>
          <a:p>
            <a:pPr fontAlgn="base"/>
            <a:r>
              <a:rPr lang="en-US" sz="1600" b="1" dirty="0"/>
              <a:t>Remedy and Enforcement Authority</a:t>
            </a:r>
          </a:p>
          <a:p>
            <a:pPr fontAlgn="base"/>
            <a:r>
              <a:rPr lang="en-US" sz="1600" dirty="0"/>
              <a:t>The Secretary must determine whether there is sufficient basis to conclude that the contractor or grantee concerned has subjected the complainant to retaliation.</a:t>
            </a:r>
          </a:p>
          <a:p>
            <a:pPr fontAlgn="base"/>
            <a:endParaRPr lang="en-US" sz="1600" dirty="0"/>
          </a:p>
          <a:p>
            <a:pPr fontAlgn="base"/>
            <a:r>
              <a:rPr lang="en-US" sz="1600" dirty="0"/>
              <a:t>The Secretary has 30 days to issue a decision as to whether he is ordering relief or denying relief.  If the Secretary takes no action within 30 days, the complainant may bring a de novo action seeking compensatory damages from the company in district court.</a:t>
            </a:r>
          </a:p>
          <a:p>
            <a:pPr fontAlgn="base"/>
            <a:endParaRPr lang="en-US" sz="1600" dirty="0"/>
          </a:p>
        </p:txBody>
      </p:sp>
      <p:sp>
        <p:nvSpPr>
          <p:cNvPr id="4" name="Slide Number Placeholder 3"/>
          <p:cNvSpPr>
            <a:spLocks noGrp="1"/>
          </p:cNvSpPr>
          <p:nvPr>
            <p:ph type="sldNum" sz="quarter" idx="10"/>
          </p:nvPr>
        </p:nvSpPr>
        <p:spPr/>
        <p:txBody>
          <a:bodyPr/>
          <a:lstStyle/>
          <a:p>
            <a:pPr defTabSz="960193">
              <a:defRPr/>
            </a:pPr>
            <a:fld id="{DE41D83C-C37F-4CD3-8ACF-29E2539D27DF}" type="slidenum">
              <a:rPr lang="en-US">
                <a:solidFill>
                  <a:prstClr val="black"/>
                </a:solidFill>
                <a:latin typeface="Calibri" panose="020F0502020204030204"/>
              </a:rPr>
              <a:pPr defTabSz="960193">
                <a:defRPr/>
              </a:pPr>
              <a:t>31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75637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dirty="0"/>
              <a:t>50 U.S.C. </a:t>
            </a:r>
            <a:r>
              <a:rPr lang="en-US" sz="1600" dirty="0">
                <a:latin typeface="Calibri" panose="020F0502020204030204" pitchFamily="34" charset="0"/>
                <a:cs typeface="Calibri" panose="020F0502020204030204" pitchFamily="34" charset="0"/>
              </a:rPr>
              <a:t>§ </a:t>
            </a:r>
            <a:r>
              <a:rPr lang="en-US" sz="1600" dirty="0"/>
              <a:t>3341(j) applies to those with access to classified material.  </a:t>
            </a:r>
          </a:p>
          <a:p>
            <a:pPr lvl="0"/>
            <a:endParaRPr lang="en-US" sz="1600" dirty="0"/>
          </a:p>
          <a:p>
            <a:pPr lvl="0"/>
            <a:r>
              <a:rPr lang="en-US" sz="1600" dirty="0"/>
              <a:t>It prohibits any action taken affecting one’s access to classified information if it is done in retaliation for making a disclosure. </a:t>
            </a:r>
          </a:p>
          <a:p>
            <a:pPr lvl="0"/>
            <a:r>
              <a:rPr lang="en-US" sz="1600" dirty="0"/>
              <a:t>Those who require a security clearance to perform the functions associated with their job, any action taken to suspend or revoke the security clearance, will render that employee incapable of performing the functions associated with their job; thus, resulting in potential loss of employment.</a:t>
            </a:r>
          </a:p>
          <a:p>
            <a:r>
              <a:rPr lang="en-US" dirty="0"/>
              <a:t> </a:t>
            </a:r>
          </a:p>
          <a:p>
            <a:endParaRPr lang="en-US" dirty="0"/>
          </a:p>
        </p:txBody>
      </p:sp>
      <p:sp>
        <p:nvSpPr>
          <p:cNvPr id="4" name="Slide Number Placeholder 3"/>
          <p:cNvSpPr>
            <a:spLocks noGrp="1"/>
          </p:cNvSpPr>
          <p:nvPr>
            <p:ph type="sldNum" sz="quarter" idx="10"/>
          </p:nvPr>
        </p:nvSpPr>
        <p:spPr/>
        <p:txBody>
          <a:bodyPr/>
          <a:lstStyle/>
          <a:p>
            <a:fld id="{8E5244FA-9372-47B3-8D08-4D20B681D409}" type="slidenum">
              <a:rPr lang="en-US" smtClean="0"/>
              <a:t>33</a:t>
            </a:fld>
            <a:endParaRPr lang="en-US" dirty="0"/>
          </a:p>
        </p:txBody>
      </p:sp>
    </p:spTree>
    <p:extLst>
      <p:ext uri="{BB962C8B-B14F-4D97-AF65-F5344CB8AC3E}">
        <p14:creationId xmlns:p14="http://schemas.microsoft.com/office/powerpoint/2010/main" val="1059417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4BCA7B35-3EEB-48D8-A8CE-E8A28595133B}" type="slidenum">
              <a:rPr lang="en-US" smtClean="0"/>
              <a:t>34</a:t>
            </a:fld>
            <a:endParaRPr lang="en-US" dirty="0"/>
          </a:p>
        </p:txBody>
      </p:sp>
    </p:spTree>
    <p:extLst>
      <p:ext uri="{BB962C8B-B14F-4D97-AF65-F5344CB8AC3E}">
        <p14:creationId xmlns:p14="http://schemas.microsoft.com/office/powerpoint/2010/main" val="2157947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dirty="0"/>
          </a:p>
        </p:txBody>
      </p:sp>
      <p:sp>
        <p:nvSpPr>
          <p:cNvPr id="4" name="Slide Number Placeholder 3"/>
          <p:cNvSpPr>
            <a:spLocks noGrp="1"/>
          </p:cNvSpPr>
          <p:nvPr>
            <p:ph type="sldNum" sz="quarter" idx="10"/>
          </p:nvPr>
        </p:nvSpPr>
        <p:spPr/>
        <p:txBody>
          <a:bodyPr/>
          <a:lstStyle/>
          <a:p>
            <a:fld id="{4BCA7B35-3EEB-48D8-A8CE-E8A28595133B}" type="slidenum">
              <a:rPr lang="en-US" smtClean="0"/>
              <a:t>5</a:t>
            </a:fld>
            <a:endParaRPr lang="en-US" dirty="0"/>
          </a:p>
        </p:txBody>
      </p:sp>
    </p:spTree>
    <p:extLst>
      <p:ext uri="{BB962C8B-B14F-4D97-AF65-F5344CB8AC3E}">
        <p14:creationId xmlns:p14="http://schemas.microsoft.com/office/powerpoint/2010/main" val="1851358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3"/>
            <a:ext cx="5681980" cy="4399218"/>
          </a:xfrm>
        </p:spPr>
        <p:txBody>
          <a:bodyPr/>
          <a:lstStyle/>
          <a:p>
            <a:r>
              <a:rPr lang="en-US" sz="1600" dirty="0"/>
              <a:t>When the hotline receives a complaint, there is a triage to determine what office receives the compliant. The options are OIG Investigations, OIG Audit, the Liaison Officer within the Agency, or a more appropriate external agency.</a:t>
            </a:r>
          </a:p>
          <a:p>
            <a:pPr lvl="0"/>
            <a:endParaRPr lang="en-US" sz="1600" dirty="0"/>
          </a:p>
          <a:p>
            <a:r>
              <a:rPr lang="en-US" sz="1600" dirty="0"/>
              <a:t>OIG has the right to not open an audit or investigation into a hotline complaint.  If OIG declines to do so, the complaint is referred to the Agency’s Liaison Officer.  If the subject is a member of the SES or political appointee, the complaint is referred to the Departmental Management’s Liaison Officer.</a:t>
            </a:r>
          </a:p>
          <a:p>
            <a:endParaRPr lang="en-US" sz="1600" dirty="0"/>
          </a:p>
        </p:txBody>
      </p:sp>
      <p:sp>
        <p:nvSpPr>
          <p:cNvPr id="4" name="Slide Number Placeholder 3"/>
          <p:cNvSpPr>
            <a:spLocks noGrp="1"/>
          </p:cNvSpPr>
          <p:nvPr>
            <p:ph type="sldNum" sz="quarter" idx="10"/>
          </p:nvPr>
        </p:nvSpPr>
        <p:spPr/>
        <p:txBody>
          <a:bodyPr/>
          <a:lstStyle/>
          <a:p>
            <a:fld id="{4BCA7B35-3EEB-48D8-A8CE-E8A28595133B}" type="slidenum">
              <a:rPr lang="en-US" smtClean="0"/>
              <a:t>6</a:t>
            </a:fld>
            <a:endParaRPr lang="en-US" dirty="0"/>
          </a:p>
        </p:txBody>
      </p:sp>
    </p:spTree>
    <p:extLst>
      <p:ext uri="{BB962C8B-B14F-4D97-AF65-F5344CB8AC3E}">
        <p14:creationId xmlns:p14="http://schemas.microsoft.com/office/powerpoint/2010/main" val="961879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Complainants have 3 options as to how they want their identity held: </a:t>
            </a:r>
          </a:p>
          <a:p>
            <a:pPr marL="285750" indent="-285750">
              <a:buFont typeface="Arial" panose="020B0604020202020204" pitchFamily="34" charset="0"/>
              <a:buChar char="•"/>
            </a:pPr>
            <a:r>
              <a:rPr lang="en-US" sz="1600" dirty="0"/>
              <a:t>Confidential-Name and contact information is known only within the OIG.</a:t>
            </a:r>
          </a:p>
          <a:p>
            <a:pPr marL="285750" indent="-285750">
              <a:buFont typeface="Arial" panose="020B0604020202020204" pitchFamily="34" charset="0"/>
              <a:buChar char="•"/>
            </a:pPr>
            <a:r>
              <a:rPr lang="en-US" sz="1600" dirty="0"/>
              <a:t>Consents to have their name and contact information within the complaint.   </a:t>
            </a:r>
          </a:p>
          <a:p>
            <a:pPr marL="285750" indent="-285750">
              <a:buFont typeface="Arial" panose="020B0604020202020204" pitchFamily="34" charset="0"/>
              <a:buChar char="•"/>
            </a:pPr>
            <a:r>
              <a:rPr lang="en-US" sz="1600" dirty="0"/>
              <a:t>Anonymous-Name and email address are withheld, even to the OIG.</a:t>
            </a:r>
          </a:p>
          <a:p>
            <a:pPr marL="0" indent="0">
              <a:buFont typeface="Arial" panose="020B0604020202020204" pitchFamily="34" charset="0"/>
              <a:buNone/>
            </a:pPr>
            <a:r>
              <a:rPr lang="en-US" sz="1600" dirty="0"/>
              <a:t>If one opts for anonymity, the inquiry success might be impacted, especially if additional information is needed to complete a thorough inquiry. </a:t>
            </a:r>
            <a:endParaRPr lang="en-US" sz="1600" b="1" dirty="0"/>
          </a:p>
          <a:p>
            <a:r>
              <a:rPr lang="en-US" sz="1600" b="1" dirty="0"/>
              <a:t>Why?</a:t>
            </a:r>
            <a:r>
              <a:rPr lang="en-US" sz="1600" dirty="0"/>
              <a:t>  </a:t>
            </a:r>
            <a:endParaRPr lang="en-US" sz="1600" b="1" dirty="0"/>
          </a:p>
          <a:p>
            <a:r>
              <a:rPr lang="en-US" sz="1600" dirty="0"/>
              <a:t>If one chooses to be anonymous, the OIG will not have your name or contact information, which means the complainant cannot be contacted for further information or clarification.  </a:t>
            </a:r>
          </a:p>
          <a:p>
            <a:endParaRPr lang="en-US" sz="1600" dirty="0"/>
          </a:p>
          <a:p>
            <a:r>
              <a:rPr lang="en-US" sz="1600" dirty="0"/>
              <a:t>However, in the case of confidential complainants, while their name is known within OIG, confidential complainants’ names are not revealed outside of OIG.</a:t>
            </a:r>
          </a:p>
          <a:p>
            <a:pPr lvl="0"/>
            <a:endParaRPr lang="en-US" sz="1600" dirty="0"/>
          </a:p>
          <a:p>
            <a:endParaRPr lang="en-US" sz="1600" dirty="0"/>
          </a:p>
          <a:p>
            <a:endParaRPr lang="en-US" sz="1600" dirty="0"/>
          </a:p>
        </p:txBody>
      </p:sp>
      <p:sp>
        <p:nvSpPr>
          <p:cNvPr id="4" name="Slide Number Placeholder 3"/>
          <p:cNvSpPr>
            <a:spLocks noGrp="1"/>
          </p:cNvSpPr>
          <p:nvPr>
            <p:ph type="sldNum" sz="quarter" idx="10"/>
          </p:nvPr>
        </p:nvSpPr>
        <p:spPr/>
        <p:txBody>
          <a:bodyPr/>
          <a:lstStyle/>
          <a:p>
            <a:fld id="{4BCA7B35-3EEB-48D8-A8CE-E8A28595133B}" type="slidenum">
              <a:rPr lang="en-US" smtClean="0"/>
              <a:t>7</a:t>
            </a:fld>
            <a:endParaRPr lang="en-US" dirty="0"/>
          </a:p>
        </p:txBody>
      </p:sp>
    </p:spTree>
    <p:extLst>
      <p:ext uri="{BB962C8B-B14F-4D97-AF65-F5344CB8AC3E}">
        <p14:creationId xmlns:p14="http://schemas.microsoft.com/office/powerpoint/2010/main" val="1936527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USDA OIG Hotline is the best way to file a complaint of fraud, waste, abuse, mismanagement, or misconduct. Hotline information is found at:  https://usdaoig.oversight.gov/resources/hotline-information.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4BCA7B35-3EEB-48D8-A8CE-E8A28595133B}" type="slidenum">
              <a:rPr lang="en-US" smtClean="0"/>
              <a:t>8</a:t>
            </a:fld>
            <a:endParaRPr lang="en-US" dirty="0"/>
          </a:p>
        </p:txBody>
      </p:sp>
    </p:spTree>
    <p:extLst>
      <p:ext uri="{BB962C8B-B14F-4D97-AF65-F5344CB8AC3E}">
        <p14:creationId xmlns:p14="http://schemas.microsoft.com/office/powerpoint/2010/main" val="2875947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USDA OIG Hotline is the best way to file a complaint of fraud, waste, abuse, mismanagement, or misconduct. Hotline information is found at:  https://usdaoig.oversight.gov/resources/hotline-information.</a:t>
            </a:r>
          </a:p>
          <a:p>
            <a:r>
              <a:rPr lang="en-US" dirty="0"/>
              <a:t>To make a complaint, click on the link title: Report Fraud, Waste, and Abuse. </a:t>
            </a:r>
          </a:p>
        </p:txBody>
      </p:sp>
      <p:sp>
        <p:nvSpPr>
          <p:cNvPr id="4" name="Slide Number Placeholder 3"/>
          <p:cNvSpPr>
            <a:spLocks noGrp="1"/>
          </p:cNvSpPr>
          <p:nvPr>
            <p:ph type="sldNum" sz="quarter" idx="10"/>
          </p:nvPr>
        </p:nvSpPr>
        <p:spPr/>
        <p:txBody>
          <a:bodyPr/>
          <a:lstStyle/>
          <a:p>
            <a:fld id="{4BCA7B35-3EEB-48D8-A8CE-E8A28595133B}" type="slidenum">
              <a:rPr lang="en-US" smtClean="0"/>
              <a:t>9</a:t>
            </a:fld>
            <a:endParaRPr lang="en-US" dirty="0"/>
          </a:p>
        </p:txBody>
      </p:sp>
    </p:spTree>
    <p:extLst>
      <p:ext uri="{BB962C8B-B14F-4D97-AF65-F5344CB8AC3E}">
        <p14:creationId xmlns:p14="http://schemas.microsoft.com/office/powerpoint/2010/main" val="3744543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USDA OIG Hotline is the best way to file a complaint of fraud, waste, abuse, mismanagement, or misconduct. Hotline information is found at:  https://usdaoig.oversight.gov/resources/hotline-information.</a:t>
            </a:r>
          </a:p>
          <a:p>
            <a:r>
              <a:rPr lang="en-US" dirty="0"/>
              <a:t>To make a complaint, click on the link title: Report Fraud, Waste, and Abuse. </a:t>
            </a:r>
          </a:p>
        </p:txBody>
      </p:sp>
      <p:sp>
        <p:nvSpPr>
          <p:cNvPr id="4" name="Slide Number Placeholder 3"/>
          <p:cNvSpPr>
            <a:spLocks noGrp="1"/>
          </p:cNvSpPr>
          <p:nvPr>
            <p:ph type="sldNum" sz="quarter" idx="10"/>
          </p:nvPr>
        </p:nvSpPr>
        <p:spPr/>
        <p:txBody>
          <a:bodyPr/>
          <a:lstStyle/>
          <a:p>
            <a:fld id="{4BCA7B35-3EEB-48D8-A8CE-E8A28595133B}" type="slidenum">
              <a:rPr lang="en-US" smtClean="0"/>
              <a:t>10</a:t>
            </a:fld>
            <a:endParaRPr lang="en-US" dirty="0"/>
          </a:p>
        </p:txBody>
      </p:sp>
    </p:spTree>
    <p:extLst>
      <p:ext uri="{BB962C8B-B14F-4D97-AF65-F5344CB8AC3E}">
        <p14:creationId xmlns:p14="http://schemas.microsoft.com/office/powerpoint/2010/main" val="2916914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a:p>
            <a:endParaRPr lang="en-US" sz="1400" dirty="0"/>
          </a:p>
        </p:txBody>
      </p:sp>
      <p:sp>
        <p:nvSpPr>
          <p:cNvPr id="4" name="Slide Number Placeholder 3"/>
          <p:cNvSpPr>
            <a:spLocks noGrp="1"/>
          </p:cNvSpPr>
          <p:nvPr>
            <p:ph type="sldNum" sz="quarter" idx="10"/>
          </p:nvPr>
        </p:nvSpPr>
        <p:spPr/>
        <p:txBody>
          <a:bodyPr/>
          <a:lstStyle/>
          <a:p>
            <a:pPr defTabSz="931774">
              <a:defRPr/>
            </a:pPr>
            <a:fld id="{DE41D83C-C37F-4CD3-8ACF-29E2539D27DF}" type="slidenum">
              <a:rPr lang="en-US">
                <a:solidFill>
                  <a:prstClr val="black"/>
                </a:solidFill>
                <a:latin typeface="Calibri" panose="020F0502020204030204"/>
              </a:rPr>
              <a:pPr defTabSz="931774">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21317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67745F9-87CC-426E-A4B4-03D24065D4FB}" type="datetimeFigureOut">
              <a:rPr lang="en-US" smtClean="0"/>
              <a:t>6/30/2022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9E5511-9191-4EC8-8261-38C546605F7D}"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7438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67745F9-87CC-426E-A4B4-03D24065D4FB}" type="datetimeFigureOut">
              <a:rPr lang="en-US" smtClean="0"/>
              <a:t>6/30/2022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9E5511-9191-4EC8-8261-38C546605F7D}" type="slidenum">
              <a:rPr lang="en-US" smtClean="0"/>
              <a:t>‹#›</a:t>
            </a:fld>
            <a:endParaRPr lang="en-US" dirty="0"/>
          </a:p>
        </p:txBody>
      </p:sp>
    </p:spTree>
    <p:extLst>
      <p:ext uri="{BB962C8B-B14F-4D97-AF65-F5344CB8AC3E}">
        <p14:creationId xmlns:p14="http://schemas.microsoft.com/office/powerpoint/2010/main" val="158619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7745F9-87CC-426E-A4B4-03D24065D4FB}" type="datetimeFigureOut">
              <a:rPr lang="en-US" smtClean="0"/>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9E5511-9191-4EC8-8261-38C546605F7D}"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8554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7745F9-87CC-426E-A4B4-03D24065D4FB}" type="datetimeFigureOut">
              <a:rPr lang="en-US" smtClean="0"/>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9E5511-9191-4EC8-8261-38C546605F7D}"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0754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7745F9-87CC-426E-A4B4-03D24065D4FB}" type="datetimeFigureOut">
              <a:rPr lang="en-US" smtClean="0"/>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9E5511-9191-4EC8-8261-38C546605F7D}" type="slidenum">
              <a:rPr lang="en-US" smtClean="0"/>
              <a:t>‹#›</a:t>
            </a:fld>
            <a:endParaRPr lang="en-US" dirty="0"/>
          </a:p>
        </p:txBody>
      </p:sp>
    </p:spTree>
    <p:extLst>
      <p:ext uri="{BB962C8B-B14F-4D97-AF65-F5344CB8AC3E}">
        <p14:creationId xmlns:p14="http://schemas.microsoft.com/office/powerpoint/2010/main" val="810038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7745F9-87CC-426E-A4B4-03D24065D4FB}" type="datetimeFigureOut">
              <a:rPr lang="en-US" smtClean="0"/>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9E5511-9191-4EC8-8261-38C546605F7D}"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4852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7745F9-87CC-426E-A4B4-03D24065D4FB}" type="datetimeFigureOut">
              <a:rPr lang="en-US" smtClean="0"/>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9E5511-9191-4EC8-8261-38C546605F7D}"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9846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7745F9-87CC-426E-A4B4-03D24065D4FB}" type="datetimeFigureOut">
              <a:rPr lang="en-US" smtClean="0"/>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9E5511-9191-4EC8-8261-38C546605F7D}"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0017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7745F9-87CC-426E-A4B4-03D24065D4FB}" type="datetimeFigureOut">
              <a:rPr lang="en-US" smtClean="0"/>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9E5511-9191-4EC8-8261-38C546605F7D}"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2081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0777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A9AED04B-7B1C-4C7C-8EB0-3A22555AA942}" type="datetime1">
              <a:rPr lang="en-US" smtClean="0"/>
              <a:t>6/30/2022</a:t>
            </a:fld>
            <a:endParaRPr lang="en-US" dirty="0"/>
          </a:p>
        </p:txBody>
      </p:sp>
      <p:sp>
        <p:nvSpPr>
          <p:cNvPr id="7" name="Holder 7"/>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25400">
              <a:lnSpc>
                <a:spcPts val="1240"/>
              </a:lnSpc>
            </a:pPr>
            <a:fld id="{81D60167-4931-47E6-BA6A-407CBD079E47}" type="slidenum">
              <a:rPr lang="en-US" smtClean="0"/>
              <a:pPr marL="25400">
                <a:lnSpc>
                  <a:spcPts val="1240"/>
                </a:lnSpc>
              </a:pPr>
              <a:t>‹#›</a:t>
            </a:fld>
            <a:endParaRPr lang="en-US" dirty="0"/>
          </a:p>
        </p:txBody>
      </p:sp>
    </p:spTree>
    <p:extLst>
      <p:ext uri="{BB962C8B-B14F-4D97-AF65-F5344CB8AC3E}">
        <p14:creationId xmlns:p14="http://schemas.microsoft.com/office/powerpoint/2010/main" val="1646802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7745F9-87CC-426E-A4B4-03D24065D4FB}" type="datetimeFigureOut">
              <a:rPr lang="en-US" smtClean="0"/>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9E5511-9191-4EC8-8261-38C546605F7D}" type="slidenum">
              <a:rPr lang="en-US" smtClean="0"/>
              <a:t>‹#›</a:t>
            </a:fld>
            <a:endParaRPr lang="en-US" dirty="0"/>
          </a:p>
        </p:txBody>
      </p:sp>
    </p:spTree>
    <p:extLst>
      <p:ext uri="{BB962C8B-B14F-4D97-AF65-F5344CB8AC3E}">
        <p14:creationId xmlns:p14="http://schemas.microsoft.com/office/powerpoint/2010/main" val="1663317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7745F9-87CC-426E-A4B4-03D24065D4FB}" type="datetimeFigureOut">
              <a:rPr lang="en-US" smtClean="0"/>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9E5511-9191-4EC8-8261-38C546605F7D}" type="slidenum">
              <a:rPr lang="en-US" smtClean="0"/>
              <a:t>‹#›</a:t>
            </a:fld>
            <a:endParaRPr lang="en-US" dirty="0"/>
          </a:p>
        </p:txBody>
      </p:sp>
    </p:spTree>
    <p:extLst>
      <p:ext uri="{BB962C8B-B14F-4D97-AF65-F5344CB8AC3E}">
        <p14:creationId xmlns:p14="http://schemas.microsoft.com/office/powerpoint/2010/main" val="1156283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7745F9-87CC-426E-A4B4-03D24065D4FB}" type="datetimeFigureOut">
              <a:rPr lang="en-US" smtClean="0"/>
              <a:t>6/30/2022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9E5511-9191-4EC8-8261-38C546605F7D}" type="slidenum">
              <a:rPr lang="en-US" smtClean="0"/>
              <a:t>‹#›</a:t>
            </a:fld>
            <a:endParaRPr lang="en-US" dirty="0"/>
          </a:p>
        </p:txBody>
      </p:sp>
    </p:spTree>
    <p:extLst>
      <p:ext uri="{BB962C8B-B14F-4D97-AF65-F5344CB8AC3E}">
        <p14:creationId xmlns:p14="http://schemas.microsoft.com/office/powerpoint/2010/main" val="908533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7745F9-87CC-426E-A4B4-03D24065D4FB}" type="datetimeFigureOut">
              <a:rPr lang="en-US" smtClean="0"/>
              <a:t>6/30/2022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9E5511-9191-4EC8-8261-38C546605F7D}"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1937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7745F9-87CC-426E-A4B4-03D24065D4FB}" type="datetimeFigureOut">
              <a:rPr lang="en-US" smtClean="0"/>
              <a:t>6/30/2022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9E5511-9191-4EC8-8261-38C546605F7D}" type="slidenum">
              <a:rPr lang="en-US" smtClean="0"/>
              <a:t>‹#›</a:t>
            </a:fld>
            <a:endParaRPr lang="en-US" dirty="0"/>
          </a:p>
        </p:txBody>
      </p:sp>
    </p:spTree>
    <p:extLst>
      <p:ext uri="{BB962C8B-B14F-4D97-AF65-F5344CB8AC3E}">
        <p14:creationId xmlns:p14="http://schemas.microsoft.com/office/powerpoint/2010/main" val="274438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745F9-87CC-426E-A4B4-03D24065D4FB}" type="datetimeFigureOut">
              <a:rPr lang="en-US" smtClean="0"/>
              <a:t>6/30/2022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9E5511-9191-4EC8-8261-38C546605F7D}" type="slidenum">
              <a:rPr lang="en-US" smtClean="0"/>
              <a:t>‹#›</a:t>
            </a:fld>
            <a:endParaRPr lang="en-US" dirty="0"/>
          </a:p>
        </p:txBody>
      </p:sp>
    </p:spTree>
    <p:extLst>
      <p:ext uri="{BB962C8B-B14F-4D97-AF65-F5344CB8AC3E}">
        <p14:creationId xmlns:p14="http://schemas.microsoft.com/office/powerpoint/2010/main" val="2480747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67745F9-87CC-426E-A4B4-03D24065D4FB}" type="datetimeFigureOut">
              <a:rPr lang="en-US" smtClean="0"/>
              <a:t>6/30/2022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9E5511-9191-4EC8-8261-38C546605F7D}"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450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67745F9-87CC-426E-A4B4-03D24065D4FB}" type="datetimeFigureOut">
              <a:rPr lang="en-US" smtClean="0"/>
              <a:t>6/30/2022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9E5511-9191-4EC8-8261-38C546605F7D}" type="slidenum">
              <a:rPr lang="en-US" smtClean="0"/>
              <a:t>‹#›</a:t>
            </a:fld>
            <a:endParaRPr lang="en-US" dirty="0"/>
          </a:p>
        </p:txBody>
      </p:sp>
    </p:spTree>
    <p:extLst>
      <p:ext uri="{BB962C8B-B14F-4D97-AF65-F5344CB8AC3E}">
        <p14:creationId xmlns:p14="http://schemas.microsoft.com/office/powerpoint/2010/main" val="3367044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67745F9-87CC-426E-A4B4-03D24065D4FB}" type="datetimeFigureOut">
              <a:rPr lang="en-US" smtClean="0"/>
              <a:t>6/30/2022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9E5511-9191-4EC8-8261-38C546605F7D}" type="slidenum">
              <a:rPr lang="en-US" smtClean="0"/>
              <a:t>‹#›</a:t>
            </a:fld>
            <a:endParaRPr lang="en-US" dirty="0"/>
          </a:p>
        </p:txBody>
      </p:sp>
    </p:spTree>
    <p:extLst>
      <p:ext uri="{BB962C8B-B14F-4D97-AF65-F5344CB8AC3E}">
        <p14:creationId xmlns:p14="http://schemas.microsoft.com/office/powerpoint/2010/main" val="3065162318"/>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2F_AE16FE9D.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112_53FDE1A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microsoft.com/office/2018/10/relationships/comments" Target="../comments/modernComment_11F_DFD186B9.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hyperlink" Target="https://www.usda.gov/oig/hotlin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osc.gov/" TargetMode="External"/><Relationship Id="rId4" Type="http://schemas.openxmlformats.org/officeDocument/2006/relationships/hyperlink" Target="https://www.usda.gov/oig/wpc"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usda.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18/10/relationships/comments" Target="../comments/modernComment_12A_9942475B.xml"/><Relationship Id="rId4" Type="http://schemas.openxmlformats.org/officeDocument/2006/relationships/hyperlink" Target="https://usdaoig.oversight.gov/resources/hotline-informatio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3280418"/>
          </a:xfrm>
        </p:spPr>
        <p:txBody>
          <a:bodyPr>
            <a:normAutofit fontScale="90000"/>
          </a:bodyPr>
          <a:lstStyle/>
          <a:p>
            <a:r>
              <a:rPr lang="en-US" dirty="0"/>
              <a:t/>
            </a:r>
            <a:br>
              <a:rPr lang="en-US" dirty="0"/>
            </a:br>
            <a:r>
              <a:rPr lang="en-US" dirty="0"/>
              <a:t/>
            </a:r>
            <a:br>
              <a:rPr lang="en-US" dirty="0"/>
            </a:br>
            <a:r>
              <a:rPr lang="en-US" sz="6000" dirty="0"/>
              <a:t>The OIG Hotline Process &amp; Whistleblower Rights and Protections</a:t>
            </a:r>
          </a:p>
        </p:txBody>
      </p:sp>
    </p:spTree>
    <p:extLst>
      <p:ext uri="{BB962C8B-B14F-4D97-AF65-F5344CB8AC3E}">
        <p14:creationId xmlns:p14="http://schemas.microsoft.com/office/powerpoint/2010/main" val="2384293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19740"/>
            <a:ext cx="9601196" cy="811606"/>
          </a:xfrm>
        </p:spPr>
        <p:txBody>
          <a:bodyPr/>
          <a:lstStyle/>
          <a:p>
            <a:r>
              <a:rPr lang="en-US" dirty="0"/>
              <a:t>OIG Hotline Information Page</a:t>
            </a:r>
          </a:p>
        </p:txBody>
      </p:sp>
      <p:sp>
        <p:nvSpPr>
          <p:cNvPr id="5" name="Content Placeholder 4">
            <a:extLst>
              <a:ext uri="{FF2B5EF4-FFF2-40B4-BE49-F238E27FC236}">
                <a16:creationId xmlns:a16="http://schemas.microsoft.com/office/drawing/2014/main" id="{1C96BFF4-1DB7-C00E-DE46-658655323B7F}"/>
              </a:ext>
            </a:extLst>
          </p:cNvPr>
          <p:cNvSpPr>
            <a:spLocks noGrp="1"/>
          </p:cNvSpPr>
          <p:nvPr>
            <p:ph idx="1"/>
          </p:nvPr>
        </p:nvSpPr>
        <p:spPr>
          <a:xfrm>
            <a:off x="683047" y="1850834"/>
            <a:ext cx="10305656" cy="3890007"/>
          </a:xfrm>
        </p:spPr>
        <p:txBody>
          <a:bodyPr>
            <a:normAutofit/>
          </a:bodyPr>
          <a:lstStyle/>
          <a:p>
            <a:pPr>
              <a:buClr>
                <a:schemeClr val="tx1"/>
              </a:buClr>
              <a:buFont typeface="Arial" panose="020B0604020202020204" pitchFamily="34" charset="0"/>
              <a:buChar char="•"/>
            </a:pPr>
            <a:r>
              <a:rPr lang="en-US" sz="2800" dirty="0"/>
              <a:t>The OIG Hotline Information Page offers two ways to navigate to the complaint portal.</a:t>
            </a:r>
          </a:p>
          <a:p>
            <a:pPr>
              <a:buClr>
                <a:schemeClr val="tx1"/>
              </a:buClr>
              <a:buFont typeface="Arial" panose="020B0604020202020204" pitchFamily="34" charset="0"/>
              <a:buChar char="•"/>
            </a:pPr>
            <a:r>
              <a:rPr lang="en-US" sz="2800" dirty="0"/>
              <a:t>At the top right corner of the page, click on the </a:t>
            </a:r>
            <a:r>
              <a:rPr lang="en-US" sz="2800" b="1" dirty="0"/>
              <a:t>“button” stating “REPORT FRAUD, WASTE, AND ABUSE”</a:t>
            </a:r>
          </a:p>
          <a:p>
            <a:pPr>
              <a:buClr>
                <a:schemeClr val="tx1"/>
              </a:buClr>
              <a:buNone/>
            </a:pPr>
            <a:r>
              <a:rPr lang="en-US" sz="2800" b="1" dirty="0"/>
              <a:t>or</a:t>
            </a:r>
          </a:p>
          <a:p>
            <a:pPr>
              <a:buClr>
                <a:schemeClr val="tx1"/>
              </a:buClr>
              <a:buFont typeface="Arial" panose="020B0604020202020204" pitchFamily="34" charset="0"/>
              <a:buChar char="•"/>
            </a:pPr>
            <a:r>
              <a:rPr lang="en-US" sz="2800" b="1" dirty="0"/>
              <a:t>Scroll down until you locate the “box” titled “Hotline Online” and click on the “button” “Submit a complaint”</a:t>
            </a:r>
          </a:p>
          <a:p>
            <a:endParaRPr lang="en-US" sz="2800" dirty="0"/>
          </a:p>
          <a:p>
            <a:pPr lvl="1"/>
            <a:endParaRPr lang="en-US" dirty="0"/>
          </a:p>
        </p:txBody>
      </p:sp>
    </p:spTree>
    <p:extLst>
      <p:ext uri="{BB962C8B-B14F-4D97-AF65-F5344CB8AC3E}">
        <p14:creationId xmlns:p14="http://schemas.microsoft.com/office/powerpoint/2010/main" val="2920742557"/>
      </p:ext>
    </p:extLst>
  </p:cSld>
  <p:clrMapOvr>
    <a:masterClrMapping/>
  </p:clrMapOvr>
  <p:extLst>
    <p:ext uri="{6950BFC3-D8DA-4A85-94F7-54DA5524770B}">
      <p188:commentRel xmlns:p188="http://schemas.microsoft.com/office/powerpoint/2018/8/main" xmlns="" r:id="rId3"/>
    </p:ext>
  </p:extLs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575D7A7-3C36-4508-9BC6-70A93BD3C43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BC964A0D-06B7-4C16-AC9F-20ADDA8059E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F5703F5C-55DF-45CD-BC3F-3BE8F10339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8C7134F-70F9-4826-A97E-9B39AEA08F5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39351E73-B6DD-4B56-8EE9-C16B5711C46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AE446D0E-6531-40B7-A182-FB860243977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D59C2C63-D709-4949-9465-29A52CBEDD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EFD2038-15D6-4003-8350-AFEC394EEF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CF519C2-F6BE-41BE-A50E-54B98359C9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grpSp>
        <p:nvGrpSpPr>
          <p:cNvPr id="24" name="Group 23">
            <a:extLst>
              <a:ext uri="{FF2B5EF4-FFF2-40B4-BE49-F238E27FC236}">
                <a16:creationId xmlns:a16="http://schemas.microsoft.com/office/drawing/2014/main" id="{7767AD93-AD3E-4C62-97D5-E54E14B2EAD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25"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841F0AA1-D12D-4FDB-BF66-D9398ED9303A}"/>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27"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284AA86D-EAE1-4E3F-A54C-7F1E390B6DF5}"/>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4" name="Title 3">
            <a:extLst>
              <a:ext uri="{FF2B5EF4-FFF2-40B4-BE49-F238E27FC236}">
                <a16:creationId xmlns:a16="http://schemas.microsoft.com/office/drawing/2014/main" id="{D94DD38A-D077-DAE2-768F-D105E163A28C}"/>
              </a:ext>
            </a:extLst>
          </p:cNvPr>
          <p:cNvSpPr>
            <a:spLocks noGrp="1"/>
          </p:cNvSpPr>
          <p:nvPr>
            <p:ph type="title"/>
          </p:nvPr>
        </p:nvSpPr>
        <p:spPr>
          <a:xfrm>
            <a:off x="2692398" y="1871131"/>
            <a:ext cx="6815669" cy="1515533"/>
          </a:xfrm>
        </p:spPr>
        <p:txBody>
          <a:bodyPr vert="horz" lIns="91440" tIns="45720" rIns="91440" bIns="45720" rtlCol="0" anchor="b">
            <a:normAutofit fontScale="90000"/>
          </a:bodyPr>
          <a:lstStyle/>
          <a:p>
            <a:r>
              <a:rPr lang="en-US" sz="5400" dirty="0">
                <a:solidFill>
                  <a:schemeClr val="bg1"/>
                </a:solidFill>
              </a:rPr>
              <a:t>Prohibited Personnel Practices (PPPs)</a:t>
            </a:r>
          </a:p>
        </p:txBody>
      </p:sp>
      <p:sp>
        <p:nvSpPr>
          <p:cNvPr id="5" name="Text Placeholder 4">
            <a:extLst>
              <a:ext uri="{FF2B5EF4-FFF2-40B4-BE49-F238E27FC236}">
                <a16:creationId xmlns:a16="http://schemas.microsoft.com/office/drawing/2014/main" id="{D7BE70F6-0455-5F26-86D7-C6DF467354A6}"/>
              </a:ext>
            </a:extLst>
          </p:cNvPr>
          <p:cNvSpPr>
            <a:spLocks noGrp="1"/>
          </p:cNvSpPr>
          <p:nvPr>
            <p:ph type="body" idx="1"/>
          </p:nvPr>
        </p:nvSpPr>
        <p:spPr>
          <a:xfrm>
            <a:off x="2692398" y="3657597"/>
            <a:ext cx="6815669" cy="731522"/>
          </a:xfrm>
        </p:spPr>
        <p:txBody>
          <a:bodyPr vert="horz" lIns="91440" tIns="45720" rIns="91440" bIns="45720" rtlCol="0" anchor="t">
            <a:normAutofit/>
          </a:bodyPr>
          <a:lstStyle/>
          <a:p>
            <a:r>
              <a:rPr lang="en-US" sz="2100" dirty="0">
                <a:solidFill>
                  <a:schemeClr val="bg1"/>
                </a:solidFill>
              </a:rPr>
              <a:t>PPPs Defined and Filing Complaints</a:t>
            </a:r>
          </a:p>
        </p:txBody>
      </p:sp>
      <p:cxnSp>
        <p:nvCxnSpPr>
          <p:cNvPr id="30" name="Straight Connector 29">
            <a:extLst>
              <a:ext uri="{FF2B5EF4-FFF2-40B4-BE49-F238E27FC236}">
                <a16:creationId xmlns:a16="http://schemas.microsoft.com/office/drawing/2014/main" id="{0772CE55-4C36-44F1-A9BD-379BEB8431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010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24" y="826685"/>
            <a:ext cx="10863072" cy="764372"/>
          </a:xfrm>
        </p:spPr>
        <p:txBody>
          <a:bodyPr>
            <a:noAutofit/>
          </a:bodyPr>
          <a:lstStyle/>
          <a:p>
            <a:r>
              <a:rPr lang="en-US" dirty="0"/>
              <a:t>U. S. Office of Special Counsel (OSC) and PPPs</a:t>
            </a:r>
          </a:p>
        </p:txBody>
      </p:sp>
      <p:sp>
        <p:nvSpPr>
          <p:cNvPr id="7" name="TextBox 6">
            <a:extLst>
              <a:ext uri="{FF2B5EF4-FFF2-40B4-BE49-F238E27FC236}">
                <a16:creationId xmlns:a16="http://schemas.microsoft.com/office/drawing/2014/main" id="{B2ACED34-14CF-2EA7-C26A-79D76E34E054}"/>
              </a:ext>
            </a:extLst>
          </p:cNvPr>
          <p:cNvSpPr txBox="1"/>
          <p:nvPr/>
        </p:nvSpPr>
        <p:spPr>
          <a:xfrm>
            <a:off x="685800" y="3549427"/>
            <a:ext cx="10826496" cy="1569660"/>
          </a:xfrm>
          <a:prstGeom prst="rect">
            <a:avLst/>
          </a:prstGeom>
          <a:noFill/>
        </p:spPr>
        <p:txBody>
          <a:bodyPr wrap="square" rtlCol="0">
            <a:spAutoFit/>
          </a:bodyPr>
          <a:lstStyle/>
          <a:p>
            <a:r>
              <a:rPr lang="en-US" sz="2400" dirty="0"/>
              <a:t>OSC’s primary mission is to protect federal employees and applicants from PPPs, especially reprisals.  OSC investigates and prosecutes federal employees found in violation of employment related activities banned in the Federal workforce including those who retaliated due to the disclosure.</a:t>
            </a:r>
          </a:p>
        </p:txBody>
      </p:sp>
      <p:sp>
        <p:nvSpPr>
          <p:cNvPr id="16" name="TextBox 15">
            <a:extLst>
              <a:ext uri="{FF2B5EF4-FFF2-40B4-BE49-F238E27FC236}">
                <a16:creationId xmlns:a16="http://schemas.microsoft.com/office/drawing/2014/main" id="{377E9548-289B-2242-F210-96954B664F5B}"/>
              </a:ext>
            </a:extLst>
          </p:cNvPr>
          <p:cNvSpPr txBox="1"/>
          <p:nvPr/>
        </p:nvSpPr>
        <p:spPr>
          <a:xfrm>
            <a:off x="685800" y="1738914"/>
            <a:ext cx="10899648" cy="1569660"/>
          </a:xfrm>
          <a:prstGeom prst="rect">
            <a:avLst/>
          </a:prstGeom>
          <a:noFill/>
        </p:spPr>
        <p:txBody>
          <a:bodyPr wrap="square">
            <a:spAutoFit/>
          </a:bodyPr>
          <a:lstStyle/>
          <a:p>
            <a:pPr marL="0" indent="0">
              <a:buNone/>
            </a:pPr>
            <a:r>
              <a:rPr lang="en-US" sz="2400" dirty="0"/>
              <a:t>PPPs are employment-related activities that are banned in the federal workforce because they violate the merit system through some form of employment discrimination, retaliation, improper hiring practices, or failure to adhere to laws, rules or regulations that directly concern the merit system principles. </a:t>
            </a:r>
          </a:p>
        </p:txBody>
      </p:sp>
    </p:spTree>
    <p:extLst>
      <p:ext uri="{BB962C8B-B14F-4D97-AF65-F5344CB8AC3E}">
        <p14:creationId xmlns:p14="http://schemas.microsoft.com/office/powerpoint/2010/main" val="2391710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14 Prohibited Personnel Practices (PPPs)</a:t>
            </a:r>
          </a:p>
        </p:txBody>
      </p:sp>
      <p:sp>
        <p:nvSpPr>
          <p:cNvPr id="6" name="TextBox 5">
            <a:extLst>
              <a:ext uri="{FF2B5EF4-FFF2-40B4-BE49-F238E27FC236}">
                <a16:creationId xmlns:a16="http://schemas.microsoft.com/office/drawing/2014/main" id="{9495230F-DB6F-E8EF-B3D6-989C8F4D72B7}"/>
              </a:ext>
            </a:extLst>
          </p:cNvPr>
          <p:cNvSpPr txBox="1"/>
          <p:nvPr/>
        </p:nvSpPr>
        <p:spPr>
          <a:xfrm>
            <a:off x="1364795" y="1925134"/>
            <a:ext cx="9452557" cy="369332"/>
          </a:xfrm>
          <a:prstGeom prst="rect">
            <a:avLst/>
          </a:prstGeom>
          <a:noFill/>
        </p:spPr>
        <p:txBody>
          <a:bodyPr wrap="square" rtlCol="0">
            <a:spAutoFit/>
          </a:bodyPr>
          <a:lstStyle/>
          <a:p>
            <a:pPr algn="ctr"/>
            <a:r>
              <a:rPr lang="en-US" b="1" dirty="0"/>
              <a:t>PPPs fall under 4 categories:  Discrimination, Hiring Practices, Retaliation, and Catch-All</a:t>
            </a:r>
          </a:p>
        </p:txBody>
      </p:sp>
      <p:sp>
        <p:nvSpPr>
          <p:cNvPr id="7" name="Text Placeholder 6">
            <a:extLst>
              <a:ext uri="{FF2B5EF4-FFF2-40B4-BE49-F238E27FC236}">
                <a16:creationId xmlns:a16="http://schemas.microsoft.com/office/drawing/2014/main" id="{00215CFC-478D-41E9-F0AB-19BEB2A86B4F}"/>
              </a:ext>
            </a:extLst>
          </p:cNvPr>
          <p:cNvSpPr>
            <a:spLocks noGrp="1"/>
          </p:cNvSpPr>
          <p:nvPr>
            <p:ph type="body" idx="1"/>
          </p:nvPr>
        </p:nvSpPr>
        <p:spPr/>
        <p:txBody>
          <a:bodyPr/>
          <a:lstStyle/>
          <a:p>
            <a:r>
              <a:rPr lang="en-US" b="1" dirty="0">
                <a:solidFill>
                  <a:schemeClr val="tx1"/>
                </a:solidFill>
              </a:rPr>
              <a:t>Discrimination</a:t>
            </a:r>
          </a:p>
        </p:txBody>
      </p:sp>
      <p:sp>
        <p:nvSpPr>
          <p:cNvPr id="4" name="Content Placeholder 3">
            <a:extLst>
              <a:ext uri="{FF2B5EF4-FFF2-40B4-BE49-F238E27FC236}">
                <a16:creationId xmlns:a16="http://schemas.microsoft.com/office/drawing/2014/main" id="{1535C324-F2C6-BA3C-C319-17DED3599B2C}"/>
              </a:ext>
            </a:extLst>
          </p:cNvPr>
          <p:cNvSpPr>
            <a:spLocks noGrp="1"/>
          </p:cNvSpPr>
          <p:nvPr>
            <p:ph sz="half" idx="2"/>
          </p:nvPr>
        </p:nvSpPr>
        <p:spPr>
          <a:xfrm>
            <a:off x="1295400" y="3243262"/>
            <a:ext cx="3770376" cy="2632605"/>
          </a:xfrm>
        </p:spPr>
        <p:txBody>
          <a:bodyPr>
            <a:normAutofit fontScale="25000" lnSpcReduction="20000"/>
          </a:bodyPr>
          <a:lstStyle/>
          <a:p>
            <a:pPr>
              <a:buClr>
                <a:schemeClr val="tx1"/>
              </a:buClr>
            </a:pPr>
            <a:r>
              <a:rPr lang="en-US" sz="4800" b="1" dirty="0">
                <a:solidFill>
                  <a:schemeClr val="tx1"/>
                </a:solidFill>
              </a:rPr>
              <a:t>Discrimination</a:t>
            </a:r>
            <a:r>
              <a:rPr lang="en-US" sz="4800" dirty="0">
                <a:solidFill>
                  <a:schemeClr val="tx1"/>
                </a:solidFill>
              </a:rPr>
              <a:t>: race, color, religion, sex, national origin, age, disability, marital status, political affiliation, sexual orientation, gender identity.</a:t>
            </a:r>
          </a:p>
          <a:p>
            <a:pPr>
              <a:buClr>
                <a:schemeClr val="tx1"/>
              </a:buClr>
            </a:pPr>
            <a:r>
              <a:rPr lang="en-US" sz="4800" b="1" dirty="0">
                <a:solidFill>
                  <a:schemeClr val="tx1"/>
                </a:solidFill>
              </a:rPr>
              <a:t>Coercing Political Activity</a:t>
            </a:r>
            <a:r>
              <a:rPr lang="en-US" sz="4800" dirty="0">
                <a:solidFill>
                  <a:schemeClr val="tx1"/>
                </a:solidFill>
              </a:rPr>
              <a:t>: denying privileges of an employee for refusal to participate in political activity of a superior.</a:t>
            </a:r>
          </a:p>
          <a:p>
            <a:pPr>
              <a:buClr>
                <a:schemeClr val="tx1"/>
              </a:buClr>
            </a:pPr>
            <a:r>
              <a:rPr lang="en-US" sz="4800" b="1" dirty="0">
                <a:solidFill>
                  <a:schemeClr val="tx1"/>
                </a:solidFill>
              </a:rPr>
              <a:t>Other Discrimination</a:t>
            </a:r>
            <a:r>
              <a:rPr lang="en-US" sz="4800" dirty="0">
                <a:solidFill>
                  <a:schemeClr val="tx1"/>
                </a:solidFill>
              </a:rPr>
              <a:t>: penalizing an employee for conduct that has no adverse impact on job performance or o the ability of others to perform their job.</a:t>
            </a:r>
          </a:p>
          <a:p>
            <a:pPr>
              <a:buClr>
                <a:schemeClr val="tx1"/>
              </a:buClr>
            </a:pPr>
            <a:endParaRPr lang="en-US" dirty="0"/>
          </a:p>
        </p:txBody>
      </p:sp>
      <p:sp>
        <p:nvSpPr>
          <p:cNvPr id="8" name="Text Placeholder 7">
            <a:extLst>
              <a:ext uri="{FF2B5EF4-FFF2-40B4-BE49-F238E27FC236}">
                <a16:creationId xmlns:a16="http://schemas.microsoft.com/office/drawing/2014/main" id="{432B9DD1-3D44-071D-01B2-B6978E70239B}"/>
              </a:ext>
            </a:extLst>
          </p:cNvPr>
          <p:cNvSpPr>
            <a:spLocks noGrp="1"/>
          </p:cNvSpPr>
          <p:nvPr>
            <p:ph type="body" sz="quarter" idx="3"/>
          </p:nvPr>
        </p:nvSpPr>
        <p:spPr>
          <a:xfrm>
            <a:off x="5586310" y="2650066"/>
            <a:ext cx="4718304" cy="576262"/>
          </a:xfrm>
        </p:spPr>
        <p:txBody>
          <a:bodyPr/>
          <a:lstStyle/>
          <a:p>
            <a:r>
              <a:rPr lang="en-US" b="1" dirty="0">
                <a:solidFill>
                  <a:schemeClr val="tx1"/>
                </a:solidFill>
              </a:rPr>
              <a:t>Hiring Practices</a:t>
            </a:r>
          </a:p>
        </p:txBody>
      </p:sp>
      <p:sp>
        <p:nvSpPr>
          <p:cNvPr id="9" name="Content Placeholder 8">
            <a:extLst>
              <a:ext uri="{FF2B5EF4-FFF2-40B4-BE49-F238E27FC236}">
                <a16:creationId xmlns:a16="http://schemas.microsoft.com/office/drawing/2014/main" id="{AF31F199-5E1C-1023-E516-12E19C14CA94}"/>
              </a:ext>
            </a:extLst>
          </p:cNvPr>
          <p:cNvSpPr>
            <a:spLocks noGrp="1"/>
          </p:cNvSpPr>
          <p:nvPr>
            <p:ph sz="quarter" idx="4"/>
          </p:nvPr>
        </p:nvSpPr>
        <p:spPr>
          <a:xfrm>
            <a:off x="5477256" y="3243262"/>
            <a:ext cx="5742432" cy="2864930"/>
          </a:xfrm>
        </p:spPr>
        <p:txBody>
          <a:bodyPr>
            <a:normAutofit fontScale="25000" lnSpcReduction="20000"/>
          </a:bodyPr>
          <a:lstStyle/>
          <a:p>
            <a:pPr>
              <a:buClr>
                <a:schemeClr val="tx1"/>
              </a:buClr>
            </a:pPr>
            <a:r>
              <a:rPr lang="en-US" sz="4800" b="1" dirty="0"/>
              <a:t>Considering Inappropriate Recommendations</a:t>
            </a:r>
            <a:r>
              <a:rPr lang="en-US" sz="4800" dirty="0"/>
              <a:t>: recommending a person for employment only on the basis of a political affiliation.</a:t>
            </a:r>
          </a:p>
          <a:p>
            <a:pPr>
              <a:buClr>
                <a:schemeClr val="tx1"/>
              </a:buClr>
            </a:pPr>
            <a:r>
              <a:rPr lang="en-US" sz="4800" b="1" dirty="0"/>
              <a:t>Obstructing Competition</a:t>
            </a:r>
            <a:r>
              <a:rPr lang="en-US" sz="4800" dirty="0"/>
              <a:t>: intentionally deceiving or obstructing one from competing for a position.</a:t>
            </a:r>
          </a:p>
          <a:p>
            <a:pPr>
              <a:buClr>
                <a:schemeClr val="tx1"/>
              </a:buClr>
            </a:pPr>
            <a:r>
              <a:rPr lang="en-US" sz="4800" b="1" dirty="0"/>
              <a:t>Influencing Withdrawal from Competition</a:t>
            </a:r>
            <a:r>
              <a:rPr lang="en-US" sz="4800" dirty="0"/>
              <a:t>: encouraging an employee to withdraw their name from a position because the superior desires their candidate to get the position.</a:t>
            </a:r>
          </a:p>
          <a:p>
            <a:pPr>
              <a:buClr>
                <a:schemeClr val="tx1"/>
              </a:buClr>
            </a:pPr>
            <a:r>
              <a:rPr lang="en-US" sz="4800" b="1" dirty="0"/>
              <a:t>Granting Unauthorized Advantage</a:t>
            </a:r>
            <a:r>
              <a:rPr lang="en-US" sz="4800" dirty="0"/>
              <a:t>: manipulating the hiring process with the intent of improving or injuring a person’s chance of selection.</a:t>
            </a:r>
          </a:p>
          <a:p>
            <a:pPr>
              <a:buClr>
                <a:schemeClr val="tx1"/>
              </a:buClr>
            </a:pPr>
            <a:r>
              <a:rPr lang="en-US" sz="4800" b="1" dirty="0"/>
              <a:t>Nepotism</a:t>
            </a:r>
            <a:r>
              <a:rPr lang="en-US" sz="4800" dirty="0"/>
              <a:t>: federal employees cannot hire or promote their relative, complete an annual performance evaluation, and advocating for easier duties.  A relative cannot be in a superior or subordinate position of a relative. (includes, in-laws, step-relatives, and half-relatives).</a:t>
            </a:r>
          </a:p>
          <a:p>
            <a:pPr>
              <a:buClr>
                <a:schemeClr val="tx1"/>
              </a:buClr>
            </a:pPr>
            <a:r>
              <a:rPr lang="en-US" sz="4800" b="1" dirty="0"/>
              <a:t>Veterans Preference</a:t>
            </a:r>
            <a:r>
              <a:rPr lang="en-US" sz="4800" dirty="0"/>
              <a:t>: failing to place an eligible veteran in the top of a list of eligible candidates for the purpose of not allowing proper competition.</a:t>
            </a:r>
          </a:p>
          <a:p>
            <a:pPr>
              <a:buClr>
                <a:schemeClr val="tx1"/>
              </a:buClr>
            </a:pPr>
            <a:endParaRPr lang="en-US" dirty="0"/>
          </a:p>
        </p:txBody>
      </p:sp>
    </p:spTree>
    <p:extLst>
      <p:ext uri="{BB962C8B-B14F-4D97-AF65-F5344CB8AC3E}">
        <p14:creationId xmlns:p14="http://schemas.microsoft.com/office/powerpoint/2010/main" val="2626565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10CC6C-9135-8F16-9A88-C21C51DA9E0F}"/>
              </a:ext>
            </a:extLst>
          </p:cNvPr>
          <p:cNvSpPr>
            <a:spLocks noGrp="1"/>
          </p:cNvSpPr>
          <p:nvPr>
            <p:ph type="title"/>
          </p:nvPr>
        </p:nvSpPr>
        <p:spPr/>
        <p:txBody>
          <a:bodyPr/>
          <a:lstStyle/>
          <a:p>
            <a:r>
              <a:rPr lang="en-US" sz="4400" dirty="0"/>
              <a:t>14 Prohibited Personnel Practices (PPPs)</a:t>
            </a:r>
            <a:endParaRPr lang="en-US" dirty="0"/>
          </a:p>
        </p:txBody>
      </p:sp>
      <p:sp>
        <p:nvSpPr>
          <p:cNvPr id="5" name="Text Placeholder 4">
            <a:extLst>
              <a:ext uri="{FF2B5EF4-FFF2-40B4-BE49-F238E27FC236}">
                <a16:creationId xmlns:a16="http://schemas.microsoft.com/office/drawing/2014/main" id="{54507579-7ADC-462F-C6C6-0DD47A36CFFF}"/>
              </a:ext>
            </a:extLst>
          </p:cNvPr>
          <p:cNvSpPr>
            <a:spLocks noGrp="1"/>
          </p:cNvSpPr>
          <p:nvPr>
            <p:ph type="body" idx="1"/>
          </p:nvPr>
        </p:nvSpPr>
        <p:spPr/>
        <p:txBody>
          <a:bodyPr/>
          <a:lstStyle/>
          <a:p>
            <a:r>
              <a:rPr lang="en-US" b="1" dirty="0">
                <a:solidFill>
                  <a:schemeClr val="tx1"/>
                </a:solidFill>
              </a:rPr>
              <a:t>Retaliation</a:t>
            </a:r>
          </a:p>
        </p:txBody>
      </p:sp>
      <p:sp>
        <p:nvSpPr>
          <p:cNvPr id="6" name="Content Placeholder 5">
            <a:extLst>
              <a:ext uri="{FF2B5EF4-FFF2-40B4-BE49-F238E27FC236}">
                <a16:creationId xmlns:a16="http://schemas.microsoft.com/office/drawing/2014/main" id="{CC814903-A23C-E589-6ACB-10935ECE7A3F}"/>
              </a:ext>
            </a:extLst>
          </p:cNvPr>
          <p:cNvSpPr>
            <a:spLocks noGrp="1"/>
          </p:cNvSpPr>
          <p:nvPr>
            <p:ph sz="half" idx="2"/>
          </p:nvPr>
        </p:nvSpPr>
        <p:spPr/>
        <p:txBody>
          <a:bodyPr>
            <a:normAutofit fontScale="70000" lnSpcReduction="20000"/>
          </a:bodyPr>
          <a:lstStyle/>
          <a:p>
            <a:pPr>
              <a:buClr>
                <a:schemeClr val="tx1"/>
              </a:buClr>
            </a:pPr>
            <a:r>
              <a:rPr lang="en-US" b="1" dirty="0"/>
              <a:t>Whistleblower Retaliation</a:t>
            </a:r>
            <a:r>
              <a:rPr lang="en-US" dirty="0"/>
              <a:t>: take, recommend, approve, or direct others to take a personnel action against a complainant.</a:t>
            </a:r>
          </a:p>
          <a:p>
            <a:pPr>
              <a:buClr>
                <a:schemeClr val="tx1"/>
              </a:buClr>
            </a:pPr>
            <a:r>
              <a:rPr lang="en-US" b="1" dirty="0"/>
              <a:t>Other Retaliation</a:t>
            </a:r>
            <a:r>
              <a:rPr lang="en-US" dirty="0"/>
              <a:t>: taking, failing to take, or threatening to take a personnel action because an employee engaged in any of the four protected activities.</a:t>
            </a:r>
          </a:p>
        </p:txBody>
      </p:sp>
      <p:sp>
        <p:nvSpPr>
          <p:cNvPr id="7" name="Text Placeholder 6">
            <a:extLst>
              <a:ext uri="{FF2B5EF4-FFF2-40B4-BE49-F238E27FC236}">
                <a16:creationId xmlns:a16="http://schemas.microsoft.com/office/drawing/2014/main" id="{81D7A42F-D0EF-7FF0-91C3-AED88822D1A9}"/>
              </a:ext>
            </a:extLst>
          </p:cNvPr>
          <p:cNvSpPr>
            <a:spLocks noGrp="1"/>
          </p:cNvSpPr>
          <p:nvPr>
            <p:ph type="body" sz="quarter" idx="3"/>
          </p:nvPr>
        </p:nvSpPr>
        <p:spPr/>
        <p:txBody>
          <a:bodyPr/>
          <a:lstStyle/>
          <a:p>
            <a:r>
              <a:rPr lang="en-US" b="1" dirty="0">
                <a:solidFill>
                  <a:schemeClr val="tx1"/>
                </a:solidFill>
              </a:rPr>
              <a:t>Catch-All</a:t>
            </a:r>
          </a:p>
        </p:txBody>
      </p:sp>
      <p:sp>
        <p:nvSpPr>
          <p:cNvPr id="8" name="Content Placeholder 7">
            <a:extLst>
              <a:ext uri="{FF2B5EF4-FFF2-40B4-BE49-F238E27FC236}">
                <a16:creationId xmlns:a16="http://schemas.microsoft.com/office/drawing/2014/main" id="{71B24AD5-8F5C-01B7-23FD-CDF3911A8A90}"/>
              </a:ext>
            </a:extLst>
          </p:cNvPr>
          <p:cNvSpPr>
            <a:spLocks noGrp="1"/>
          </p:cNvSpPr>
          <p:nvPr>
            <p:ph sz="quarter" idx="4"/>
          </p:nvPr>
        </p:nvSpPr>
        <p:spPr/>
        <p:txBody>
          <a:bodyPr>
            <a:normAutofit fontScale="70000" lnSpcReduction="20000"/>
          </a:bodyPr>
          <a:lstStyle/>
          <a:p>
            <a:pPr>
              <a:buClr>
                <a:schemeClr val="tx1"/>
              </a:buClr>
            </a:pPr>
            <a:r>
              <a:rPr lang="en-US" b="1" dirty="0">
                <a:solidFill>
                  <a:schemeClr val="tx1"/>
                </a:solidFill>
              </a:rPr>
              <a:t>Violating Rules that Implement a Merit System Principle</a:t>
            </a:r>
          </a:p>
          <a:p>
            <a:pPr>
              <a:buClr>
                <a:schemeClr val="tx1"/>
              </a:buClr>
            </a:pPr>
            <a:r>
              <a:rPr lang="en-US" b="1" dirty="0">
                <a:solidFill>
                  <a:schemeClr val="tx1"/>
                </a:solidFill>
              </a:rPr>
              <a:t>Imposing Nondisclosure Agreement</a:t>
            </a:r>
            <a:r>
              <a:rPr lang="en-US" dirty="0">
                <a:solidFill>
                  <a:schemeClr val="tx1"/>
                </a:solidFill>
              </a:rPr>
              <a:t>: Agencies may not impose nondisclosure agreements, to those subject to a nondisclosure agreement, that omits employee’s whistleblowing rights, including obligations pertaining to classified information.</a:t>
            </a:r>
          </a:p>
          <a:p>
            <a:pPr>
              <a:buClr>
                <a:schemeClr val="tx1"/>
              </a:buClr>
            </a:pPr>
            <a:r>
              <a:rPr lang="en-US" b="1" dirty="0">
                <a:solidFill>
                  <a:schemeClr val="tx1"/>
                </a:solidFill>
              </a:rPr>
              <a:t>Accessing Medical Records in Furtherance of Another PPP</a:t>
            </a:r>
            <a:r>
              <a:rPr lang="en-US" dirty="0">
                <a:solidFill>
                  <a:schemeClr val="tx1"/>
                </a:solidFill>
              </a:rPr>
              <a:t>: using one's medical information against them.</a:t>
            </a:r>
          </a:p>
          <a:p>
            <a:endParaRPr lang="en-US" dirty="0"/>
          </a:p>
        </p:txBody>
      </p:sp>
    </p:spTree>
    <p:extLst>
      <p:ext uri="{BB962C8B-B14F-4D97-AF65-F5344CB8AC3E}">
        <p14:creationId xmlns:p14="http://schemas.microsoft.com/office/powerpoint/2010/main" val="2104735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22141-8963-EEC8-E3EF-93DC5B8C9BF4}"/>
              </a:ext>
            </a:extLst>
          </p:cNvPr>
          <p:cNvSpPr>
            <a:spLocks noGrp="1"/>
          </p:cNvSpPr>
          <p:nvPr>
            <p:ph type="title"/>
          </p:nvPr>
        </p:nvSpPr>
        <p:spPr/>
        <p:txBody>
          <a:bodyPr/>
          <a:lstStyle/>
          <a:p>
            <a:r>
              <a:rPr lang="en-US" dirty="0"/>
              <a:t>Protection from Retaliation</a:t>
            </a:r>
          </a:p>
        </p:txBody>
      </p:sp>
      <p:sp>
        <p:nvSpPr>
          <p:cNvPr id="3" name="Text Placeholder 2">
            <a:extLst>
              <a:ext uri="{FF2B5EF4-FFF2-40B4-BE49-F238E27FC236}">
                <a16:creationId xmlns:a16="http://schemas.microsoft.com/office/drawing/2014/main" id="{903EB6B3-3864-7873-B5DF-0A547CE03612}"/>
              </a:ext>
            </a:extLst>
          </p:cNvPr>
          <p:cNvSpPr>
            <a:spLocks noGrp="1"/>
          </p:cNvSpPr>
          <p:nvPr>
            <p:ph type="body" idx="1"/>
          </p:nvPr>
        </p:nvSpPr>
        <p:spPr>
          <a:xfrm>
            <a:off x="2097363" y="3575120"/>
            <a:ext cx="8158690" cy="954547"/>
          </a:xfrm>
        </p:spPr>
        <p:txBody>
          <a:bodyPr>
            <a:normAutofit fontScale="55000" lnSpcReduction="20000"/>
          </a:bodyPr>
          <a:lstStyle/>
          <a:p>
            <a:pPr>
              <a:lnSpc>
                <a:spcPct val="120000"/>
              </a:lnSpc>
              <a:spcBef>
                <a:spcPts val="0"/>
              </a:spcBef>
              <a:spcAft>
                <a:spcPts val="0"/>
              </a:spcAft>
            </a:pPr>
            <a:r>
              <a:rPr lang="en-US" dirty="0"/>
              <a:t>Whistleblower Disclosure</a:t>
            </a:r>
          </a:p>
          <a:p>
            <a:pPr>
              <a:lnSpc>
                <a:spcPct val="120000"/>
              </a:lnSpc>
              <a:spcBef>
                <a:spcPts val="0"/>
              </a:spcBef>
              <a:spcAft>
                <a:spcPts val="0"/>
              </a:spcAft>
            </a:pPr>
            <a:r>
              <a:rPr lang="en-US" dirty="0"/>
              <a:t>Other Protected Activities</a:t>
            </a:r>
          </a:p>
          <a:p>
            <a:pPr>
              <a:lnSpc>
                <a:spcPct val="120000"/>
              </a:lnSpc>
              <a:spcBef>
                <a:spcPts val="0"/>
              </a:spcBef>
              <a:spcAft>
                <a:spcPts val="0"/>
              </a:spcAft>
            </a:pPr>
            <a:r>
              <a:rPr lang="en-US" dirty="0"/>
              <a:t>Contractor Protections</a:t>
            </a:r>
          </a:p>
          <a:p>
            <a:pPr>
              <a:lnSpc>
                <a:spcPct val="120000"/>
              </a:lnSpc>
              <a:spcBef>
                <a:spcPts val="0"/>
              </a:spcBef>
              <a:spcAft>
                <a:spcPts val="0"/>
              </a:spcAft>
            </a:pPr>
            <a:r>
              <a:rPr lang="en-US" dirty="0"/>
              <a:t>Presidential Policy Directive-19 (PPD-19)</a:t>
            </a:r>
          </a:p>
        </p:txBody>
      </p:sp>
    </p:spTree>
    <p:extLst>
      <p:ext uri="{BB962C8B-B14F-4D97-AF65-F5344CB8AC3E}">
        <p14:creationId xmlns:p14="http://schemas.microsoft.com/office/powerpoint/2010/main" val="1910962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94480"/>
            <a:ext cx="9601196" cy="1069462"/>
          </a:xfrm>
        </p:spPr>
        <p:txBody>
          <a:bodyPr>
            <a:normAutofit fontScale="90000"/>
          </a:bodyPr>
          <a:lstStyle/>
          <a:p>
            <a:r>
              <a:rPr lang="en-US" dirty="0"/>
              <a:t>2017- Dr. Chris Kirkpatrick Whistleblower Protection Act &amp; OSC Reauthorization Act</a:t>
            </a:r>
          </a:p>
        </p:txBody>
      </p:sp>
      <p:graphicFrame>
        <p:nvGraphicFramePr>
          <p:cNvPr id="5" name="Content Placeholder 4" descr="See Note"/>
          <p:cNvGraphicFramePr>
            <a:graphicFrameLocks noGrp="1"/>
          </p:cNvGraphicFramePr>
          <p:nvPr>
            <p:ph idx="1"/>
            <p:extLst>
              <p:ext uri="{D42A27DB-BD31-4B8C-83A1-F6EECF244321}">
                <p14:modId xmlns:p14="http://schemas.microsoft.com/office/powerpoint/2010/main" val="2164396107"/>
              </p:ext>
            </p:extLst>
          </p:nvPr>
        </p:nvGraphicFramePr>
        <p:xfrm>
          <a:off x="1103312" y="2052918"/>
          <a:ext cx="10087427" cy="4195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176272" y="6437376"/>
            <a:ext cx="7452360" cy="430887"/>
          </a:xfrm>
          <a:prstGeom prst="rect">
            <a:avLst/>
          </a:prstGeom>
          <a:noFill/>
        </p:spPr>
        <p:txBody>
          <a:bodyPr wrap="square" rtlCol="0">
            <a:spAutoFit/>
          </a:bodyPr>
          <a:lstStyle/>
          <a:p>
            <a:r>
              <a:rPr lang="en-US" sz="2200" dirty="0">
                <a:solidFill>
                  <a:srgbClr val="FF0000"/>
                </a:solidFill>
              </a:rPr>
              <a:t>*</a:t>
            </a:r>
            <a:r>
              <a:rPr lang="en-US" sz="2200" dirty="0"/>
              <a:t>determination can be made by MSPB, OSC, or OIG</a:t>
            </a:r>
          </a:p>
        </p:txBody>
      </p:sp>
    </p:spTree>
    <p:extLst>
      <p:ext uri="{BB962C8B-B14F-4D97-AF65-F5344CB8AC3E}">
        <p14:creationId xmlns:p14="http://schemas.microsoft.com/office/powerpoint/2010/main" val="36654814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957" y="452718"/>
            <a:ext cx="10902778" cy="835308"/>
          </a:xfrm>
        </p:spPr>
        <p:txBody>
          <a:bodyPr>
            <a:noAutofit/>
          </a:bodyPr>
          <a:lstStyle/>
          <a:p>
            <a:r>
              <a:rPr lang="en-US" sz="4000" dirty="0"/>
              <a:t>The OIG’s Role in Retaliation</a:t>
            </a:r>
          </a:p>
        </p:txBody>
      </p:sp>
      <p:sp>
        <p:nvSpPr>
          <p:cNvPr id="7" name="Freeform 6"/>
          <p:cNvSpPr/>
          <p:nvPr/>
        </p:nvSpPr>
        <p:spPr>
          <a:xfrm>
            <a:off x="1108361" y="1685677"/>
            <a:ext cx="4856543" cy="4562722"/>
          </a:xfrm>
          <a:custGeom>
            <a:avLst/>
            <a:gdLst>
              <a:gd name="connsiteX0" fmla="*/ 0 w 4856543"/>
              <a:gd name="connsiteY0" fmla="*/ 485654 h 5184984"/>
              <a:gd name="connsiteX1" fmla="*/ 485654 w 4856543"/>
              <a:gd name="connsiteY1" fmla="*/ 0 h 5184984"/>
              <a:gd name="connsiteX2" fmla="*/ 4370889 w 4856543"/>
              <a:gd name="connsiteY2" fmla="*/ 0 h 5184984"/>
              <a:gd name="connsiteX3" fmla="*/ 4856543 w 4856543"/>
              <a:gd name="connsiteY3" fmla="*/ 485654 h 5184984"/>
              <a:gd name="connsiteX4" fmla="*/ 4856543 w 4856543"/>
              <a:gd name="connsiteY4" fmla="*/ 4699330 h 5184984"/>
              <a:gd name="connsiteX5" fmla="*/ 4370889 w 4856543"/>
              <a:gd name="connsiteY5" fmla="*/ 5184984 h 5184984"/>
              <a:gd name="connsiteX6" fmla="*/ 485654 w 4856543"/>
              <a:gd name="connsiteY6" fmla="*/ 5184984 h 5184984"/>
              <a:gd name="connsiteX7" fmla="*/ 0 w 4856543"/>
              <a:gd name="connsiteY7" fmla="*/ 4699330 h 5184984"/>
              <a:gd name="connsiteX8" fmla="*/ 0 w 4856543"/>
              <a:gd name="connsiteY8" fmla="*/ 485654 h 518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6543" h="5184984">
                <a:moveTo>
                  <a:pt x="0" y="485654"/>
                </a:moveTo>
                <a:cubicBezTo>
                  <a:pt x="0" y="217435"/>
                  <a:pt x="217435" y="0"/>
                  <a:pt x="485654" y="0"/>
                </a:cubicBezTo>
                <a:lnTo>
                  <a:pt x="4370889" y="0"/>
                </a:lnTo>
                <a:cubicBezTo>
                  <a:pt x="4639108" y="0"/>
                  <a:pt x="4856543" y="217435"/>
                  <a:pt x="4856543" y="485654"/>
                </a:cubicBezTo>
                <a:lnTo>
                  <a:pt x="4856543" y="4699330"/>
                </a:lnTo>
                <a:cubicBezTo>
                  <a:pt x="4856543" y="4967549"/>
                  <a:pt x="4639108" y="5184984"/>
                  <a:pt x="4370889" y="5184984"/>
                </a:cubicBezTo>
                <a:lnTo>
                  <a:pt x="485654" y="5184984"/>
                </a:lnTo>
                <a:cubicBezTo>
                  <a:pt x="217435" y="5184984"/>
                  <a:pt x="0" y="4967549"/>
                  <a:pt x="0" y="4699330"/>
                </a:cubicBezTo>
                <a:lnTo>
                  <a:pt x="0" y="485654"/>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247650" tIns="247650" rIns="247650" bIns="3877139" numCol="1" spcCol="1270" anchor="ctr" anchorCtr="0">
            <a:noAutofit/>
          </a:bodyPr>
          <a:lstStyle/>
          <a:p>
            <a:pPr marL="0" marR="0" lvl="0" indent="0" algn="ctr" defTabSz="2889250" rtl="0" eaLnBrk="1" fontAlgn="auto" latinLnBrk="0" hangingPunct="1">
              <a:lnSpc>
                <a:spcPct val="90000"/>
              </a:lnSpc>
              <a:spcBef>
                <a:spcPct val="0"/>
              </a:spcBef>
              <a:spcAft>
                <a:spcPct val="35000"/>
              </a:spcAft>
              <a:buClrTx/>
              <a:buSzTx/>
              <a:buFontTx/>
              <a:buNone/>
              <a:tabLst/>
              <a:defRPr/>
            </a:pPr>
            <a:r>
              <a:rPr kumimoji="0" lang="en-US" sz="4000" b="0" u="none" strike="noStrike" kern="1200" cap="none" spc="0" normalizeH="0" baseline="0" noProof="0" dirty="0">
                <a:ln>
                  <a:noFill/>
                </a:ln>
                <a:solidFill>
                  <a:prstClr val="black"/>
                </a:solidFill>
                <a:uLnTx/>
                <a:uFillTx/>
                <a:latin typeface="Garamond" panose="02020404030301010803" pitchFamily="18" charset="0"/>
              </a:rPr>
              <a:t>Cannot…</a:t>
            </a:r>
          </a:p>
        </p:txBody>
      </p:sp>
      <p:sp>
        <p:nvSpPr>
          <p:cNvPr id="8" name="Freeform 7"/>
          <p:cNvSpPr/>
          <p:nvPr/>
        </p:nvSpPr>
        <p:spPr>
          <a:xfrm>
            <a:off x="1594016" y="2619037"/>
            <a:ext cx="3885235" cy="755341"/>
          </a:xfrm>
          <a:custGeom>
            <a:avLst/>
            <a:gdLst>
              <a:gd name="connsiteX0" fmla="*/ 0 w 3885235"/>
              <a:gd name="connsiteY0" fmla="*/ 75534 h 755341"/>
              <a:gd name="connsiteX1" fmla="*/ 75534 w 3885235"/>
              <a:gd name="connsiteY1" fmla="*/ 0 h 755341"/>
              <a:gd name="connsiteX2" fmla="*/ 3809701 w 3885235"/>
              <a:gd name="connsiteY2" fmla="*/ 0 h 755341"/>
              <a:gd name="connsiteX3" fmla="*/ 3885235 w 3885235"/>
              <a:gd name="connsiteY3" fmla="*/ 75534 h 755341"/>
              <a:gd name="connsiteX4" fmla="*/ 3885235 w 3885235"/>
              <a:gd name="connsiteY4" fmla="*/ 679807 h 755341"/>
              <a:gd name="connsiteX5" fmla="*/ 3809701 w 3885235"/>
              <a:gd name="connsiteY5" fmla="*/ 755341 h 755341"/>
              <a:gd name="connsiteX6" fmla="*/ 75534 w 3885235"/>
              <a:gd name="connsiteY6" fmla="*/ 755341 h 755341"/>
              <a:gd name="connsiteX7" fmla="*/ 0 w 3885235"/>
              <a:gd name="connsiteY7" fmla="*/ 679807 h 755341"/>
              <a:gd name="connsiteX8" fmla="*/ 0 w 3885235"/>
              <a:gd name="connsiteY8" fmla="*/ 75534 h 75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5235" h="755341">
                <a:moveTo>
                  <a:pt x="0" y="75534"/>
                </a:moveTo>
                <a:cubicBezTo>
                  <a:pt x="0" y="33818"/>
                  <a:pt x="33818" y="0"/>
                  <a:pt x="75534" y="0"/>
                </a:cubicBezTo>
                <a:lnTo>
                  <a:pt x="3809701" y="0"/>
                </a:lnTo>
                <a:cubicBezTo>
                  <a:pt x="3851417" y="0"/>
                  <a:pt x="3885235" y="33818"/>
                  <a:pt x="3885235" y="75534"/>
                </a:cubicBezTo>
                <a:lnTo>
                  <a:pt x="3885235" y="679807"/>
                </a:lnTo>
                <a:cubicBezTo>
                  <a:pt x="3885235" y="721523"/>
                  <a:pt x="3851417" y="755341"/>
                  <a:pt x="3809701" y="755341"/>
                </a:cubicBezTo>
                <a:lnTo>
                  <a:pt x="75534" y="755341"/>
                </a:lnTo>
                <a:cubicBezTo>
                  <a:pt x="33818" y="755341"/>
                  <a:pt x="0" y="721523"/>
                  <a:pt x="0" y="679807"/>
                </a:cubicBezTo>
                <a:lnTo>
                  <a:pt x="0" y="75534"/>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78003" tIns="64033" rIns="78003" bIns="64033"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n-US" sz="2800" i="0" u="none" strike="noStrike" kern="1200" cap="none" spc="0" normalizeH="0" baseline="0" noProof="0" dirty="0">
                <a:ln>
                  <a:noFill/>
                </a:ln>
                <a:solidFill>
                  <a:prstClr val="white"/>
                </a:solidFill>
                <a:uLnTx/>
                <a:uFillTx/>
                <a:latin typeface="Garamond" panose="02020404030301010803" pitchFamily="18" charset="0"/>
              </a:rPr>
              <a:t>Offer specific guidance</a:t>
            </a:r>
          </a:p>
        </p:txBody>
      </p:sp>
      <p:sp>
        <p:nvSpPr>
          <p:cNvPr id="9" name="Freeform 8"/>
          <p:cNvSpPr/>
          <p:nvPr/>
        </p:nvSpPr>
        <p:spPr>
          <a:xfrm>
            <a:off x="1594016" y="3490586"/>
            <a:ext cx="3885235" cy="755341"/>
          </a:xfrm>
          <a:custGeom>
            <a:avLst/>
            <a:gdLst>
              <a:gd name="connsiteX0" fmla="*/ 0 w 3885235"/>
              <a:gd name="connsiteY0" fmla="*/ 75534 h 755341"/>
              <a:gd name="connsiteX1" fmla="*/ 75534 w 3885235"/>
              <a:gd name="connsiteY1" fmla="*/ 0 h 755341"/>
              <a:gd name="connsiteX2" fmla="*/ 3809701 w 3885235"/>
              <a:gd name="connsiteY2" fmla="*/ 0 h 755341"/>
              <a:gd name="connsiteX3" fmla="*/ 3885235 w 3885235"/>
              <a:gd name="connsiteY3" fmla="*/ 75534 h 755341"/>
              <a:gd name="connsiteX4" fmla="*/ 3885235 w 3885235"/>
              <a:gd name="connsiteY4" fmla="*/ 679807 h 755341"/>
              <a:gd name="connsiteX5" fmla="*/ 3809701 w 3885235"/>
              <a:gd name="connsiteY5" fmla="*/ 755341 h 755341"/>
              <a:gd name="connsiteX6" fmla="*/ 75534 w 3885235"/>
              <a:gd name="connsiteY6" fmla="*/ 755341 h 755341"/>
              <a:gd name="connsiteX7" fmla="*/ 0 w 3885235"/>
              <a:gd name="connsiteY7" fmla="*/ 679807 h 755341"/>
              <a:gd name="connsiteX8" fmla="*/ 0 w 3885235"/>
              <a:gd name="connsiteY8" fmla="*/ 75534 h 75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5235" h="755341">
                <a:moveTo>
                  <a:pt x="0" y="75534"/>
                </a:moveTo>
                <a:cubicBezTo>
                  <a:pt x="0" y="33818"/>
                  <a:pt x="33818" y="0"/>
                  <a:pt x="75534" y="0"/>
                </a:cubicBezTo>
                <a:lnTo>
                  <a:pt x="3809701" y="0"/>
                </a:lnTo>
                <a:cubicBezTo>
                  <a:pt x="3851417" y="0"/>
                  <a:pt x="3885235" y="33818"/>
                  <a:pt x="3885235" y="75534"/>
                </a:cubicBezTo>
                <a:lnTo>
                  <a:pt x="3885235" y="679807"/>
                </a:lnTo>
                <a:cubicBezTo>
                  <a:pt x="3885235" y="721523"/>
                  <a:pt x="3851417" y="755341"/>
                  <a:pt x="3809701" y="755341"/>
                </a:cubicBezTo>
                <a:lnTo>
                  <a:pt x="75534" y="755341"/>
                </a:lnTo>
                <a:cubicBezTo>
                  <a:pt x="33818" y="755341"/>
                  <a:pt x="0" y="721523"/>
                  <a:pt x="0" y="679807"/>
                </a:cubicBezTo>
                <a:lnTo>
                  <a:pt x="0" y="75534"/>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78003" tIns="64033" rIns="78003" bIns="64033"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n-US" sz="2800" i="0" u="none" strike="noStrike" kern="1200" cap="none" spc="0" normalizeH="0" baseline="0" noProof="0" dirty="0">
                <a:ln>
                  <a:noFill/>
                </a:ln>
                <a:solidFill>
                  <a:prstClr val="white"/>
                </a:solidFill>
                <a:uLnTx/>
                <a:uFillTx/>
                <a:latin typeface="Garamond" panose="02020404030301010803" pitchFamily="18" charset="0"/>
              </a:rPr>
              <a:t>Intervene or directly assist</a:t>
            </a:r>
          </a:p>
        </p:txBody>
      </p:sp>
      <p:sp>
        <p:nvSpPr>
          <p:cNvPr id="10" name="Freeform 9"/>
          <p:cNvSpPr/>
          <p:nvPr/>
        </p:nvSpPr>
        <p:spPr>
          <a:xfrm>
            <a:off x="1594016" y="4362134"/>
            <a:ext cx="3885235" cy="755341"/>
          </a:xfrm>
          <a:custGeom>
            <a:avLst/>
            <a:gdLst>
              <a:gd name="connsiteX0" fmla="*/ 0 w 3885235"/>
              <a:gd name="connsiteY0" fmla="*/ 75534 h 755341"/>
              <a:gd name="connsiteX1" fmla="*/ 75534 w 3885235"/>
              <a:gd name="connsiteY1" fmla="*/ 0 h 755341"/>
              <a:gd name="connsiteX2" fmla="*/ 3809701 w 3885235"/>
              <a:gd name="connsiteY2" fmla="*/ 0 h 755341"/>
              <a:gd name="connsiteX3" fmla="*/ 3885235 w 3885235"/>
              <a:gd name="connsiteY3" fmla="*/ 75534 h 755341"/>
              <a:gd name="connsiteX4" fmla="*/ 3885235 w 3885235"/>
              <a:gd name="connsiteY4" fmla="*/ 679807 h 755341"/>
              <a:gd name="connsiteX5" fmla="*/ 3809701 w 3885235"/>
              <a:gd name="connsiteY5" fmla="*/ 755341 h 755341"/>
              <a:gd name="connsiteX6" fmla="*/ 75534 w 3885235"/>
              <a:gd name="connsiteY6" fmla="*/ 755341 h 755341"/>
              <a:gd name="connsiteX7" fmla="*/ 0 w 3885235"/>
              <a:gd name="connsiteY7" fmla="*/ 679807 h 755341"/>
              <a:gd name="connsiteX8" fmla="*/ 0 w 3885235"/>
              <a:gd name="connsiteY8" fmla="*/ 75534 h 75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5235" h="755341">
                <a:moveTo>
                  <a:pt x="0" y="75534"/>
                </a:moveTo>
                <a:cubicBezTo>
                  <a:pt x="0" y="33818"/>
                  <a:pt x="33818" y="0"/>
                  <a:pt x="75534" y="0"/>
                </a:cubicBezTo>
                <a:lnTo>
                  <a:pt x="3809701" y="0"/>
                </a:lnTo>
                <a:cubicBezTo>
                  <a:pt x="3851417" y="0"/>
                  <a:pt x="3885235" y="33818"/>
                  <a:pt x="3885235" y="75534"/>
                </a:cubicBezTo>
                <a:lnTo>
                  <a:pt x="3885235" y="679807"/>
                </a:lnTo>
                <a:cubicBezTo>
                  <a:pt x="3885235" y="721523"/>
                  <a:pt x="3851417" y="755341"/>
                  <a:pt x="3809701" y="755341"/>
                </a:cubicBezTo>
                <a:lnTo>
                  <a:pt x="75534" y="755341"/>
                </a:lnTo>
                <a:cubicBezTo>
                  <a:pt x="33818" y="755341"/>
                  <a:pt x="0" y="721523"/>
                  <a:pt x="0" y="679807"/>
                </a:cubicBezTo>
                <a:lnTo>
                  <a:pt x="0" y="75534"/>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78003" tIns="64033" rIns="78003" bIns="64033"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n-US" sz="2800" i="0" u="none" strike="noStrike" kern="1200" cap="none" spc="0" normalizeH="0" baseline="0" noProof="0" dirty="0">
                <a:ln>
                  <a:noFill/>
                </a:ln>
                <a:solidFill>
                  <a:prstClr val="white"/>
                </a:solidFill>
                <a:uLnTx/>
                <a:uFillTx/>
                <a:latin typeface="Garamond" panose="02020404030301010803" pitchFamily="18" charset="0"/>
              </a:rPr>
              <a:t>Prevent retaliation</a:t>
            </a:r>
          </a:p>
        </p:txBody>
      </p:sp>
      <p:sp>
        <p:nvSpPr>
          <p:cNvPr id="11" name="Freeform 10"/>
          <p:cNvSpPr/>
          <p:nvPr/>
        </p:nvSpPr>
        <p:spPr>
          <a:xfrm>
            <a:off x="1594016" y="5233682"/>
            <a:ext cx="3885235" cy="755341"/>
          </a:xfrm>
          <a:custGeom>
            <a:avLst/>
            <a:gdLst>
              <a:gd name="connsiteX0" fmla="*/ 0 w 3885235"/>
              <a:gd name="connsiteY0" fmla="*/ 75534 h 755341"/>
              <a:gd name="connsiteX1" fmla="*/ 75534 w 3885235"/>
              <a:gd name="connsiteY1" fmla="*/ 0 h 755341"/>
              <a:gd name="connsiteX2" fmla="*/ 3809701 w 3885235"/>
              <a:gd name="connsiteY2" fmla="*/ 0 h 755341"/>
              <a:gd name="connsiteX3" fmla="*/ 3885235 w 3885235"/>
              <a:gd name="connsiteY3" fmla="*/ 75534 h 755341"/>
              <a:gd name="connsiteX4" fmla="*/ 3885235 w 3885235"/>
              <a:gd name="connsiteY4" fmla="*/ 679807 h 755341"/>
              <a:gd name="connsiteX5" fmla="*/ 3809701 w 3885235"/>
              <a:gd name="connsiteY5" fmla="*/ 755341 h 755341"/>
              <a:gd name="connsiteX6" fmla="*/ 75534 w 3885235"/>
              <a:gd name="connsiteY6" fmla="*/ 755341 h 755341"/>
              <a:gd name="connsiteX7" fmla="*/ 0 w 3885235"/>
              <a:gd name="connsiteY7" fmla="*/ 679807 h 755341"/>
              <a:gd name="connsiteX8" fmla="*/ 0 w 3885235"/>
              <a:gd name="connsiteY8" fmla="*/ 75534 h 75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5235" h="755341">
                <a:moveTo>
                  <a:pt x="0" y="75534"/>
                </a:moveTo>
                <a:cubicBezTo>
                  <a:pt x="0" y="33818"/>
                  <a:pt x="33818" y="0"/>
                  <a:pt x="75534" y="0"/>
                </a:cubicBezTo>
                <a:lnTo>
                  <a:pt x="3809701" y="0"/>
                </a:lnTo>
                <a:cubicBezTo>
                  <a:pt x="3851417" y="0"/>
                  <a:pt x="3885235" y="33818"/>
                  <a:pt x="3885235" y="75534"/>
                </a:cubicBezTo>
                <a:lnTo>
                  <a:pt x="3885235" y="679807"/>
                </a:lnTo>
                <a:cubicBezTo>
                  <a:pt x="3885235" y="721523"/>
                  <a:pt x="3851417" y="755341"/>
                  <a:pt x="3809701" y="755341"/>
                </a:cubicBezTo>
                <a:lnTo>
                  <a:pt x="75534" y="755341"/>
                </a:lnTo>
                <a:cubicBezTo>
                  <a:pt x="33818" y="755341"/>
                  <a:pt x="0" y="721523"/>
                  <a:pt x="0" y="679807"/>
                </a:cubicBezTo>
                <a:lnTo>
                  <a:pt x="0" y="75534"/>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78003" tIns="64033" rIns="78003" bIns="64033"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n-US" sz="2800" i="0" u="none" strike="noStrike" kern="1200" cap="none" spc="0" normalizeH="0" baseline="0" noProof="0" dirty="0">
                <a:ln>
                  <a:noFill/>
                </a:ln>
                <a:solidFill>
                  <a:prstClr val="white"/>
                </a:solidFill>
                <a:uLnTx/>
                <a:uFillTx/>
                <a:latin typeface="Garamond" panose="02020404030301010803" pitchFamily="18" charset="0"/>
              </a:rPr>
              <a:t>Guarantee a remedy</a:t>
            </a:r>
          </a:p>
        </p:txBody>
      </p:sp>
      <p:sp>
        <p:nvSpPr>
          <p:cNvPr id="12" name="Freeform 11"/>
          <p:cNvSpPr/>
          <p:nvPr/>
        </p:nvSpPr>
        <p:spPr>
          <a:xfrm>
            <a:off x="6329146" y="1685677"/>
            <a:ext cx="4856543" cy="4562722"/>
          </a:xfrm>
          <a:custGeom>
            <a:avLst/>
            <a:gdLst>
              <a:gd name="connsiteX0" fmla="*/ 0 w 4856543"/>
              <a:gd name="connsiteY0" fmla="*/ 485654 h 5184984"/>
              <a:gd name="connsiteX1" fmla="*/ 485654 w 4856543"/>
              <a:gd name="connsiteY1" fmla="*/ 0 h 5184984"/>
              <a:gd name="connsiteX2" fmla="*/ 4370889 w 4856543"/>
              <a:gd name="connsiteY2" fmla="*/ 0 h 5184984"/>
              <a:gd name="connsiteX3" fmla="*/ 4856543 w 4856543"/>
              <a:gd name="connsiteY3" fmla="*/ 485654 h 5184984"/>
              <a:gd name="connsiteX4" fmla="*/ 4856543 w 4856543"/>
              <a:gd name="connsiteY4" fmla="*/ 4699330 h 5184984"/>
              <a:gd name="connsiteX5" fmla="*/ 4370889 w 4856543"/>
              <a:gd name="connsiteY5" fmla="*/ 5184984 h 5184984"/>
              <a:gd name="connsiteX6" fmla="*/ 485654 w 4856543"/>
              <a:gd name="connsiteY6" fmla="*/ 5184984 h 5184984"/>
              <a:gd name="connsiteX7" fmla="*/ 0 w 4856543"/>
              <a:gd name="connsiteY7" fmla="*/ 4699330 h 5184984"/>
              <a:gd name="connsiteX8" fmla="*/ 0 w 4856543"/>
              <a:gd name="connsiteY8" fmla="*/ 485654 h 518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6543" h="5184984">
                <a:moveTo>
                  <a:pt x="0" y="485654"/>
                </a:moveTo>
                <a:cubicBezTo>
                  <a:pt x="0" y="217435"/>
                  <a:pt x="217435" y="0"/>
                  <a:pt x="485654" y="0"/>
                </a:cubicBezTo>
                <a:lnTo>
                  <a:pt x="4370889" y="0"/>
                </a:lnTo>
                <a:cubicBezTo>
                  <a:pt x="4639108" y="0"/>
                  <a:pt x="4856543" y="217435"/>
                  <a:pt x="4856543" y="485654"/>
                </a:cubicBezTo>
                <a:lnTo>
                  <a:pt x="4856543" y="4699330"/>
                </a:lnTo>
                <a:cubicBezTo>
                  <a:pt x="4856543" y="4967549"/>
                  <a:pt x="4639108" y="5184984"/>
                  <a:pt x="4370889" y="5184984"/>
                </a:cubicBezTo>
                <a:lnTo>
                  <a:pt x="485654" y="5184984"/>
                </a:lnTo>
                <a:cubicBezTo>
                  <a:pt x="217435" y="5184984"/>
                  <a:pt x="0" y="4967549"/>
                  <a:pt x="0" y="4699330"/>
                </a:cubicBezTo>
                <a:lnTo>
                  <a:pt x="0" y="485654"/>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247650" tIns="247650" rIns="247650" bIns="3877139" numCol="1" spcCol="1270" anchor="ctr" anchorCtr="0">
            <a:noAutofit/>
          </a:bodyPr>
          <a:lstStyle/>
          <a:p>
            <a:pPr marL="0" marR="0" lvl="0" indent="0" algn="ctr" defTabSz="2889250" rtl="0" eaLnBrk="1" fontAlgn="auto" latinLnBrk="0" hangingPunct="1">
              <a:lnSpc>
                <a:spcPct val="90000"/>
              </a:lnSpc>
              <a:spcBef>
                <a:spcPct val="0"/>
              </a:spcBef>
              <a:spcAft>
                <a:spcPct val="35000"/>
              </a:spcAft>
              <a:buClrTx/>
              <a:buSzTx/>
              <a:buFontTx/>
              <a:buNone/>
              <a:tabLst/>
              <a:defRPr/>
            </a:pPr>
            <a:r>
              <a:rPr kumimoji="0" lang="en-US" sz="4000" b="0" u="none" strike="noStrike" kern="1200" cap="none" spc="0" normalizeH="0" baseline="0" noProof="0" dirty="0">
                <a:ln>
                  <a:noFill/>
                </a:ln>
                <a:solidFill>
                  <a:prstClr val="black"/>
                </a:solidFill>
                <a:uLnTx/>
                <a:uFillTx/>
                <a:latin typeface="Garamond" panose="02020404030301010803" pitchFamily="18" charset="0"/>
              </a:rPr>
              <a:t>Can…</a:t>
            </a:r>
          </a:p>
        </p:txBody>
      </p:sp>
      <p:sp>
        <p:nvSpPr>
          <p:cNvPr id="13" name="Freeform 12"/>
          <p:cNvSpPr/>
          <p:nvPr/>
        </p:nvSpPr>
        <p:spPr>
          <a:xfrm>
            <a:off x="6814800" y="2619037"/>
            <a:ext cx="3885235" cy="755341"/>
          </a:xfrm>
          <a:custGeom>
            <a:avLst/>
            <a:gdLst>
              <a:gd name="connsiteX0" fmla="*/ 0 w 3885235"/>
              <a:gd name="connsiteY0" fmla="*/ 75534 h 755341"/>
              <a:gd name="connsiteX1" fmla="*/ 75534 w 3885235"/>
              <a:gd name="connsiteY1" fmla="*/ 0 h 755341"/>
              <a:gd name="connsiteX2" fmla="*/ 3809701 w 3885235"/>
              <a:gd name="connsiteY2" fmla="*/ 0 h 755341"/>
              <a:gd name="connsiteX3" fmla="*/ 3885235 w 3885235"/>
              <a:gd name="connsiteY3" fmla="*/ 75534 h 755341"/>
              <a:gd name="connsiteX4" fmla="*/ 3885235 w 3885235"/>
              <a:gd name="connsiteY4" fmla="*/ 679807 h 755341"/>
              <a:gd name="connsiteX5" fmla="*/ 3809701 w 3885235"/>
              <a:gd name="connsiteY5" fmla="*/ 755341 h 755341"/>
              <a:gd name="connsiteX6" fmla="*/ 75534 w 3885235"/>
              <a:gd name="connsiteY6" fmla="*/ 755341 h 755341"/>
              <a:gd name="connsiteX7" fmla="*/ 0 w 3885235"/>
              <a:gd name="connsiteY7" fmla="*/ 679807 h 755341"/>
              <a:gd name="connsiteX8" fmla="*/ 0 w 3885235"/>
              <a:gd name="connsiteY8" fmla="*/ 75534 h 75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5235" h="755341">
                <a:moveTo>
                  <a:pt x="0" y="75534"/>
                </a:moveTo>
                <a:cubicBezTo>
                  <a:pt x="0" y="33818"/>
                  <a:pt x="33818" y="0"/>
                  <a:pt x="75534" y="0"/>
                </a:cubicBezTo>
                <a:lnTo>
                  <a:pt x="3809701" y="0"/>
                </a:lnTo>
                <a:cubicBezTo>
                  <a:pt x="3851417" y="0"/>
                  <a:pt x="3885235" y="33818"/>
                  <a:pt x="3885235" y="75534"/>
                </a:cubicBezTo>
                <a:lnTo>
                  <a:pt x="3885235" y="679807"/>
                </a:lnTo>
                <a:cubicBezTo>
                  <a:pt x="3885235" y="721523"/>
                  <a:pt x="3851417" y="755341"/>
                  <a:pt x="3809701" y="755341"/>
                </a:cubicBezTo>
                <a:lnTo>
                  <a:pt x="75534" y="755341"/>
                </a:lnTo>
                <a:cubicBezTo>
                  <a:pt x="33818" y="755341"/>
                  <a:pt x="0" y="721523"/>
                  <a:pt x="0" y="679807"/>
                </a:cubicBezTo>
                <a:lnTo>
                  <a:pt x="0" y="75534"/>
                </a:lnTo>
                <a:close/>
              </a:path>
            </a:pathLst>
          </a:custGeom>
          <a:solidFill>
            <a:srgbClr val="FF9900"/>
          </a:solidFill>
        </p:spPr>
        <p:style>
          <a:lnRef idx="0">
            <a:schemeClr val="accent6"/>
          </a:lnRef>
          <a:fillRef idx="3">
            <a:schemeClr val="accent6"/>
          </a:fillRef>
          <a:effectRef idx="3">
            <a:schemeClr val="accent6"/>
          </a:effectRef>
          <a:fontRef idx="minor">
            <a:schemeClr val="lt1"/>
          </a:fontRef>
        </p:style>
        <p:txBody>
          <a:bodyPr spcFirstLastPara="0" vert="horz" wrap="square" lIns="78003" tIns="64033" rIns="78003" bIns="64033"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n-US" sz="2800" i="0" u="none" strike="noStrike" kern="1200" cap="none" spc="0" normalizeH="0" baseline="0" noProof="0" dirty="0">
                <a:ln>
                  <a:noFill/>
                </a:ln>
                <a:solidFill>
                  <a:prstClr val="white"/>
                </a:solidFill>
                <a:uLnTx/>
                <a:uFillTx/>
                <a:latin typeface="Garamond" panose="02020404030301010803" pitchFamily="18" charset="0"/>
              </a:rPr>
              <a:t>Provide information and resources</a:t>
            </a:r>
          </a:p>
        </p:txBody>
      </p:sp>
      <p:sp>
        <p:nvSpPr>
          <p:cNvPr id="14" name="Freeform 13"/>
          <p:cNvSpPr/>
          <p:nvPr/>
        </p:nvSpPr>
        <p:spPr>
          <a:xfrm>
            <a:off x="6814800" y="3490586"/>
            <a:ext cx="3885235" cy="755341"/>
          </a:xfrm>
          <a:custGeom>
            <a:avLst/>
            <a:gdLst>
              <a:gd name="connsiteX0" fmla="*/ 0 w 3885235"/>
              <a:gd name="connsiteY0" fmla="*/ 75534 h 755341"/>
              <a:gd name="connsiteX1" fmla="*/ 75534 w 3885235"/>
              <a:gd name="connsiteY1" fmla="*/ 0 h 755341"/>
              <a:gd name="connsiteX2" fmla="*/ 3809701 w 3885235"/>
              <a:gd name="connsiteY2" fmla="*/ 0 h 755341"/>
              <a:gd name="connsiteX3" fmla="*/ 3885235 w 3885235"/>
              <a:gd name="connsiteY3" fmla="*/ 75534 h 755341"/>
              <a:gd name="connsiteX4" fmla="*/ 3885235 w 3885235"/>
              <a:gd name="connsiteY4" fmla="*/ 679807 h 755341"/>
              <a:gd name="connsiteX5" fmla="*/ 3809701 w 3885235"/>
              <a:gd name="connsiteY5" fmla="*/ 755341 h 755341"/>
              <a:gd name="connsiteX6" fmla="*/ 75534 w 3885235"/>
              <a:gd name="connsiteY6" fmla="*/ 755341 h 755341"/>
              <a:gd name="connsiteX7" fmla="*/ 0 w 3885235"/>
              <a:gd name="connsiteY7" fmla="*/ 679807 h 755341"/>
              <a:gd name="connsiteX8" fmla="*/ 0 w 3885235"/>
              <a:gd name="connsiteY8" fmla="*/ 75534 h 75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5235" h="755341">
                <a:moveTo>
                  <a:pt x="0" y="75534"/>
                </a:moveTo>
                <a:cubicBezTo>
                  <a:pt x="0" y="33818"/>
                  <a:pt x="33818" y="0"/>
                  <a:pt x="75534" y="0"/>
                </a:cubicBezTo>
                <a:lnTo>
                  <a:pt x="3809701" y="0"/>
                </a:lnTo>
                <a:cubicBezTo>
                  <a:pt x="3851417" y="0"/>
                  <a:pt x="3885235" y="33818"/>
                  <a:pt x="3885235" y="75534"/>
                </a:cubicBezTo>
                <a:lnTo>
                  <a:pt x="3885235" y="679807"/>
                </a:lnTo>
                <a:cubicBezTo>
                  <a:pt x="3885235" y="721523"/>
                  <a:pt x="3851417" y="755341"/>
                  <a:pt x="3809701" y="755341"/>
                </a:cubicBezTo>
                <a:lnTo>
                  <a:pt x="75534" y="755341"/>
                </a:lnTo>
                <a:cubicBezTo>
                  <a:pt x="33818" y="755341"/>
                  <a:pt x="0" y="721523"/>
                  <a:pt x="0" y="679807"/>
                </a:cubicBezTo>
                <a:lnTo>
                  <a:pt x="0" y="75534"/>
                </a:lnTo>
                <a:close/>
              </a:path>
            </a:pathLst>
          </a:custGeom>
          <a:solidFill>
            <a:srgbClr val="FF9900"/>
          </a:solidFill>
        </p:spPr>
        <p:style>
          <a:lnRef idx="0">
            <a:schemeClr val="accent6"/>
          </a:lnRef>
          <a:fillRef idx="3">
            <a:schemeClr val="accent6"/>
          </a:fillRef>
          <a:effectRef idx="3">
            <a:schemeClr val="accent6"/>
          </a:effectRef>
          <a:fontRef idx="minor">
            <a:schemeClr val="lt1"/>
          </a:fontRef>
        </p:style>
        <p:txBody>
          <a:bodyPr spcFirstLastPara="0" vert="horz" wrap="square" lIns="78003" tIns="64033" rIns="78003" bIns="64033"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lang="en-US" sz="2800" dirty="0">
                <a:solidFill>
                  <a:prstClr val="white"/>
                </a:solidFill>
                <a:latin typeface="Garamond" panose="02020404030301010803" pitchFamily="18" charset="0"/>
              </a:rPr>
              <a:t>Receive a</a:t>
            </a:r>
            <a:r>
              <a:rPr kumimoji="0" lang="en-US" sz="2800" i="0" u="none" strike="noStrike" kern="1200" cap="none" spc="0" normalizeH="0" baseline="0" noProof="0" dirty="0">
                <a:ln>
                  <a:noFill/>
                </a:ln>
                <a:solidFill>
                  <a:prstClr val="white"/>
                </a:solidFill>
                <a:uLnTx/>
                <a:uFillTx/>
                <a:latin typeface="Garamond" panose="02020404030301010803" pitchFamily="18" charset="0"/>
              </a:rPr>
              <a:t> complaint</a:t>
            </a:r>
          </a:p>
        </p:txBody>
      </p:sp>
      <p:sp>
        <p:nvSpPr>
          <p:cNvPr id="15" name="Freeform 14"/>
          <p:cNvSpPr/>
          <p:nvPr/>
        </p:nvSpPr>
        <p:spPr>
          <a:xfrm>
            <a:off x="6814800" y="4362134"/>
            <a:ext cx="3885235" cy="755341"/>
          </a:xfrm>
          <a:custGeom>
            <a:avLst/>
            <a:gdLst>
              <a:gd name="connsiteX0" fmla="*/ 0 w 3885235"/>
              <a:gd name="connsiteY0" fmla="*/ 75534 h 755341"/>
              <a:gd name="connsiteX1" fmla="*/ 75534 w 3885235"/>
              <a:gd name="connsiteY1" fmla="*/ 0 h 755341"/>
              <a:gd name="connsiteX2" fmla="*/ 3809701 w 3885235"/>
              <a:gd name="connsiteY2" fmla="*/ 0 h 755341"/>
              <a:gd name="connsiteX3" fmla="*/ 3885235 w 3885235"/>
              <a:gd name="connsiteY3" fmla="*/ 75534 h 755341"/>
              <a:gd name="connsiteX4" fmla="*/ 3885235 w 3885235"/>
              <a:gd name="connsiteY4" fmla="*/ 679807 h 755341"/>
              <a:gd name="connsiteX5" fmla="*/ 3809701 w 3885235"/>
              <a:gd name="connsiteY5" fmla="*/ 755341 h 755341"/>
              <a:gd name="connsiteX6" fmla="*/ 75534 w 3885235"/>
              <a:gd name="connsiteY6" fmla="*/ 755341 h 755341"/>
              <a:gd name="connsiteX7" fmla="*/ 0 w 3885235"/>
              <a:gd name="connsiteY7" fmla="*/ 679807 h 755341"/>
              <a:gd name="connsiteX8" fmla="*/ 0 w 3885235"/>
              <a:gd name="connsiteY8" fmla="*/ 75534 h 75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5235" h="755341">
                <a:moveTo>
                  <a:pt x="0" y="75534"/>
                </a:moveTo>
                <a:cubicBezTo>
                  <a:pt x="0" y="33818"/>
                  <a:pt x="33818" y="0"/>
                  <a:pt x="75534" y="0"/>
                </a:cubicBezTo>
                <a:lnTo>
                  <a:pt x="3809701" y="0"/>
                </a:lnTo>
                <a:cubicBezTo>
                  <a:pt x="3851417" y="0"/>
                  <a:pt x="3885235" y="33818"/>
                  <a:pt x="3885235" y="75534"/>
                </a:cubicBezTo>
                <a:lnTo>
                  <a:pt x="3885235" y="679807"/>
                </a:lnTo>
                <a:cubicBezTo>
                  <a:pt x="3885235" y="721523"/>
                  <a:pt x="3851417" y="755341"/>
                  <a:pt x="3809701" y="755341"/>
                </a:cubicBezTo>
                <a:lnTo>
                  <a:pt x="75534" y="755341"/>
                </a:lnTo>
                <a:cubicBezTo>
                  <a:pt x="33818" y="755341"/>
                  <a:pt x="0" y="721523"/>
                  <a:pt x="0" y="679807"/>
                </a:cubicBezTo>
                <a:lnTo>
                  <a:pt x="0" y="75534"/>
                </a:lnTo>
                <a:close/>
              </a:path>
            </a:pathLst>
          </a:custGeom>
          <a:solidFill>
            <a:srgbClr val="FF9900"/>
          </a:solidFill>
        </p:spPr>
        <p:style>
          <a:lnRef idx="0">
            <a:schemeClr val="accent6"/>
          </a:lnRef>
          <a:fillRef idx="3">
            <a:schemeClr val="accent6"/>
          </a:fillRef>
          <a:effectRef idx="3">
            <a:schemeClr val="accent6"/>
          </a:effectRef>
          <a:fontRef idx="minor">
            <a:schemeClr val="lt1"/>
          </a:fontRef>
        </p:style>
        <p:txBody>
          <a:bodyPr spcFirstLastPara="0" vert="horz" wrap="square" lIns="78003" tIns="64033" rIns="78003" bIns="64033"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lang="en-US" sz="2800" dirty="0">
                <a:solidFill>
                  <a:prstClr val="white"/>
                </a:solidFill>
                <a:latin typeface="Garamond" panose="02020404030301010803" pitchFamily="18" charset="0"/>
              </a:rPr>
              <a:t>Educate complainant on their rights</a:t>
            </a:r>
            <a:endParaRPr kumimoji="0" lang="en-US" sz="2800" i="0" u="none" strike="noStrike" kern="1200" cap="none" spc="0" normalizeH="0" baseline="0" noProof="0" dirty="0">
              <a:ln>
                <a:noFill/>
              </a:ln>
              <a:solidFill>
                <a:prstClr val="white"/>
              </a:solidFill>
              <a:uLnTx/>
              <a:uFillTx/>
              <a:latin typeface="Garamond" panose="02020404030301010803" pitchFamily="18" charset="0"/>
            </a:endParaRPr>
          </a:p>
        </p:txBody>
      </p:sp>
      <p:sp>
        <p:nvSpPr>
          <p:cNvPr id="16" name="Freeform 15"/>
          <p:cNvSpPr/>
          <p:nvPr/>
        </p:nvSpPr>
        <p:spPr>
          <a:xfrm>
            <a:off x="6814800" y="5233682"/>
            <a:ext cx="3885235" cy="755341"/>
          </a:xfrm>
          <a:custGeom>
            <a:avLst/>
            <a:gdLst>
              <a:gd name="connsiteX0" fmla="*/ 0 w 3885235"/>
              <a:gd name="connsiteY0" fmla="*/ 75534 h 755341"/>
              <a:gd name="connsiteX1" fmla="*/ 75534 w 3885235"/>
              <a:gd name="connsiteY1" fmla="*/ 0 h 755341"/>
              <a:gd name="connsiteX2" fmla="*/ 3809701 w 3885235"/>
              <a:gd name="connsiteY2" fmla="*/ 0 h 755341"/>
              <a:gd name="connsiteX3" fmla="*/ 3885235 w 3885235"/>
              <a:gd name="connsiteY3" fmla="*/ 75534 h 755341"/>
              <a:gd name="connsiteX4" fmla="*/ 3885235 w 3885235"/>
              <a:gd name="connsiteY4" fmla="*/ 679807 h 755341"/>
              <a:gd name="connsiteX5" fmla="*/ 3809701 w 3885235"/>
              <a:gd name="connsiteY5" fmla="*/ 755341 h 755341"/>
              <a:gd name="connsiteX6" fmla="*/ 75534 w 3885235"/>
              <a:gd name="connsiteY6" fmla="*/ 755341 h 755341"/>
              <a:gd name="connsiteX7" fmla="*/ 0 w 3885235"/>
              <a:gd name="connsiteY7" fmla="*/ 679807 h 755341"/>
              <a:gd name="connsiteX8" fmla="*/ 0 w 3885235"/>
              <a:gd name="connsiteY8" fmla="*/ 75534 h 75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5235" h="755341">
                <a:moveTo>
                  <a:pt x="0" y="75534"/>
                </a:moveTo>
                <a:cubicBezTo>
                  <a:pt x="0" y="33818"/>
                  <a:pt x="33818" y="0"/>
                  <a:pt x="75534" y="0"/>
                </a:cubicBezTo>
                <a:lnTo>
                  <a:pt x="3809701" y="0"/>
                </a:lnTo>
                <a:cubicBezTo>
                  <a:pt x="3851417" y="0"/>
                  <a:pt x="3885235" y="33818"/>
                  <a:pt x="3885235" y="75534"/>
                </a:cubicBezTo>
                <a:lnTo>
                  <a:pt x="3885235" y="679807"/>
                </a:lnTo>
                <a:cubicBezTo>
                  <a:pt x="3885235" y="721523"/>
                  <a:pt x="3851417" y="755341"/>
                  <a:pt x="3809701" y="755341"/>
                </a:cubicBezTo>
                <a:lnTo>
                  <a:pt x="75534" y="755341"/>
                </a:lnTo>
                <a:cubicBezTo>
                  <a:pt x="33818" y="755341"/>
                  <a:pt x="0" y="721523"/>
                  <a:pt x="0" y="679807"/>
                </a:cubicBezTo>
                <a:lnTo>
                  <a:pt x="0" y="75534"/>
                </a:lnTo>
                <a:close/>
              </a:path>
            </a:pathLst>
          </a:custGeom>
          <a:solidFill>
            <a:srgbClr val="FF9900"/>
          </a:solidFill>
        </p:spPr>
        <p:style>
          <a:lnRef idx="0">
            <a:schemeClr val="accent6"/>
          </a:lnRef>
          <a:fillRef idx="3">
            <a:schemeClr val="accent6"/>
          </a:fillRef>
          <a:effectRef idx="3">
            <a:schemeClr val="accent6"/>
          </a:effectRef>
          <a:fontRef idx="minor">
            <a:schemeClr val="lt1"/>
          </a:fontRef>
        </p:style>
        <p:txBody>
          <a:bodyPr spcFirstLastPara="0" vert="horz" wrap="square" lIns="78003" tIns="64033" rIns="78003" bIns="64033"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n-US" sz="2800" i="0" u="none" strike="noStrike" kern="1200" cap="none" spc="0" normalizeH="0" baseline="0" noProof="0" dirty="0">
                <a:ln>
                  <a:noFill/>
                </a:ln>
                <a:solidFill>
                  <a:prstClr val="white"/>
                </a:solidFill>
                <a:uLnTx/>
                <a:uFillTx/>
                <a:latin typeface="Garamond" panose="02020404030301010803" pitchFamily="18" charset="0"/>
              </a:rPr>
              <a:t>*Investigate certain acts of retaliation</a:t>
            </a:r>
          </a:p>
        </p:txBody>
      </p:sp>
      <p:sp>
        <p:nvSpPr>
          <p:cNvPr id="3" name="Slide Number Placeholder 2"/>
          <p:cNvSpPr>
            <a:spLocks noGrp="1"/>
          </p:cNvSpPr>
          <p:nvPr>
            <p:ph type="sldNum" sz="quarter" idx="12"/>
          </p:nvPr>
        </p:nvSpPr>
        <p:spPr/>
        <p:txBody>
          <a:bodyPr/>
          <a:lstStyle/>
          <a:p>
            <a:fld id="{96B07139-3AD6-4902-BBF0-2AA857C9DF24}"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812170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734" y="663030"/>
            <a:ext cx="10939337" cy="848048"/>
          </a:xfrm>
        </p:spPr>
        <p:txBody>
          <a:bodyPr>
            <a:normAutofit fontScale="90000"/>
          </a:bodyPr>
          <a:lstStyle/>
          <a:p>
            <a:r>
              <a:rPr lang="en-US" dirty="0"/>
              <a:t>Retaliation 5 U.S.C. 2302 (b)(8) &amp; (b)(9)</a:t>
            </a:r>
            <a:br>
              <a:rPr lang="en-US" dirty="0"/>
            </a:br>
            <a:r>
              <a:rPr lang="en-US" sz="2200" dirty="0"/>
              <a:t>Who Can Retaliate Against Me?</a:t>
            </a:r>
          </a:p>
        </p:txBody>
      </p:sp>
      <p:sp>
        <p:nvSpPr>
          <p:cNvPr id="3" name="TextBox 2">
            <a:extLst>
              <a:ext uri="{FF2B5EF4-FFF2-40B4-BE49-F238E27FC236}">
                <a16:creationId xmlns:a16="http://schemas.microsoft.com/office/drawing/2014/main" id="{6184DE0F-F3F7-8DA5-BDB5-2BA14B2FEF45}"/>
              </a:ext>
            </a:extLst>
          </p:cNvPr>
          <p:cNvSpPr txBox="1"/>
          <p:nvPr/>
        </p:nvSpPr>
        <p:spPr>
          <a:xfrm>
            <a:off x="896113" y="1883664"/>
            <a:ext cx="10497312" cy="346248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t>Federal law states retaliation can only be from an employee who has authority to take, direct others to take, recommend, or approve any personnel action against a complainant is considered.</a:t>
            </a:r>
          </a:p>
          <a:p>
            <a:pPr marL="742950" lvl="1" indent="-285750">
              <a:spcAft>
                <a:spcPts val="600"/>
              </a:spcAft>
              <a:buFont typeface="Arial" panose="020B0604020202020204" pitchFamily="34" charset="0"/>
              <a:buChar char="•"/>
            </a:pPr>
            <a:r>
              <a:rPr lang="en-US" sz="2000" dirty="0"/>
              <a:t>First Line Supervisor, Manager, Senior Executive Service (SES), or any other employee within the complainant's chain of command.</a:t>
            </a:r>
          </a:p>
          <a:p>
            <a:pPr marL="742950" lvl="1" indent="-285750">
              <a:spcAft>
                <a:spcPts val="600"/>
              </a:spcAft>
              <a:buFont typeface="Arial" panose="020B0604020202020204" pitchFamily="34" charset="0"/>
              <a:buChar char="•"/>
            </a:pPr>
            <a:r>
              <a:rPr lang="en-US" sz="2000" dirty="0"/>
              <a:t>Any person who influences an employee as defined above, to retaliate against the complainant.</a:t>
            </a:r>
          </a:p>
          <a:p>
            <a:pPr marL="284163" lvl="1" indent="-284163">
              <a:spcAft>
                <a:spcPts val="600"/>
              </a:spcAft>
              <a:buFont typeface="Arial" panose="020B0604020202020204" pitchFamily="34" charset="0"/>
              <a:buChar char="•"/>
            </a:pPr>
            <a:r>
              <a:rPr lang="en-US" sz="2400" dirty="0"/>
              <a:t>Types of personnel actions are:  discipline; poor performance evaluation with no cause; promotion; appointments; transfer; change of duties; demotion; or non-consideration for training (not inclusive).</a:t>
            </a:r>
          </a:p>
        </p:txBody>
      </p:sp>
    </p:spTree>
    <p:extLst>
      <p:ext uri="{BB962C8B-B14F-4D97-AF65-F5344CB8AC3E}">
        <p14:creationId xmlns:p14="http://schemas.microsoft.com/office/powerpoint/2010/main" val="1555613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792" y="704538"/>
            <a:ext cx="10927080" cy="545895"/>
          </a:xfrm>
        </p:spPr>
        <p:txBody>
          <a:bodyPr>
            <a:normAutofit fontScale="90000"/>
          </a:bodyPr>
          <a:lstStyle/>
          <a:p>
            <a:pPr algn="ctr"/>
            <a:r>
              <a:rPr lang="en-US" sz="3600" dirty="0"/>
              <a:t>The 3 Elements Proving Whistleblower Retaliation</a:t>
            </a:r>
          </a:p>
        </p:txBody>
      </p:sp>
      <p:grpSp>
        <p:nvGrpSpPr>
          <p:cNvPr id="20" name="Group 19" descr="See note">
            <a:extLst>
              <a:ext uri="{FF2B5EF4-FFF2-40B4-BE49-F238E27FC236}">
                <a16:creationId xmlns:a16="http://schemas.microsoft.com/office/drawing/2014/main" id="{6002E8E5-0BE4-ABF0-4284-892D9AF9927A}"/>
              </a:ext>
            </a:extLst>
          </p:cNvPr>
          <p:cNvGrpSpPr/>
          <p:nvPr/>
        </p:nvGrpSpPr>
        <p:grpSpPr>
          <a:xfrm>
            <a:off x="1538456" y="1420347"/>
            <a:ext cx="9187336" cy="4733115"/>
            <a:chOff x="1538456" y="1420347"/>
            <a:chExt cx="9187336" cy="4733115"/>
          </a:xfrm>
        </p:grpSpPr>
        <p:sp>
          <p:nvSpPr>
            <p:cNvPr id="4" name="Freeform: Shape 3">
              <a:extLst>
                <a:ext uri="{FF2B5EF4-FFF2-40B4-BE49-F238E27FC236}">
                  <a16:creationId xmlns:a16="http://schemas.microsoft.com/office/drawing/2014/main" id="{EE3599A6-B0FA-C533-1AEA-C507D9666AB2}"/>
                </a:ext>
              </a:extLst>
            </p:cNvPr>
            <p:cNvSpPr/>
            <p:nvPr/>
          </p:nvSpPr>
          <p:spPr>
            <a:xfrm>
              <a:off x="1538456" y="1420347"/>
              <a:ext cx="2957600" cy="4729395"/>
            </a:xfrm>
            <a:custGeom>
              <a:avLst/>
              <a:gdLst>
                <a:gd name="connsiteX0" fmla="*/ 0 w 2957600"/>
                <a:gd name="connsiteY0" fmla="*/ 295760 h 4347147"/>
                <a:gd name="connsiteX1" fmla="*/ 295760 w 2957600"/>
                <a:gd name="connsiteY1" fmla="*/ 0 h 4347147"/>
                <a:gd name="connsiteX2" fmla="*/ 2661840 w 2957600"/>
                <a:gd name="connsiteY2" fmla="*/ 0 h 4347147"/>
                <a:gd name="connsiteX3" fmla="*/ 2957600 w 2957600"/>
                <a:gd name="connsiteY3" fmla="*/ 295760 h 4347147"/>
                <a:gd name="connsiteX4" fmla="*/ 2957600 w 2957600"/>
                <a:gd name="connsiteY4" fmla="*/ 4051387 h 4347147"/>
                <a:gd name="connsiteX5" fmla="*/ 2661840 w 2957600"/>
                <a:gd name="connsiteY5" fmla="*/ 4347147 h 4347147"/>
                <a:gd name="connsiteX6" fmla="*/ 295760 w 2957600"/>
                <a:gd name="connsiteY6" fmla="*/ 4347147 h 4347147"/>
                <a:gd name="connsiteX7" fmla="*/ 0 w 2957600"/>
                <a:gd name="connsiteY7" fmla="*/ 4051387 h 4347147"/>
                <a:gd name="connsiteX8" fmla="*/ 0 w 2957600"/>
                <a:gd name="connsiteY8" fmla="*/ 295760 h 434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600" h="4347147">
                  <a:moveTo>
                    <a:pt x="0" y="295760"/>
                  </a:moveTo>
                  <a:cubicBezTo>
                    <a:pt x="0" y="132416"/>
                    <a:pt x="132416" y="0"/>
                    <a:pt x="295760" y="0"/>
                  </a:cubicBezTo>
                  <a:lnTo>
                    <a:pt x="2661840" y="0"/>
                  </a:lnTo>
                  <a:cubicBezTo>
                    <a:pt x="2825184" y="0"/>
                    <a:pt x="2957600" y="132416"/>
                    <a:pt x="2957600" y="295760"/>
                  </a:cubicBezTo>
                  <a:lnTo>
                    <a:pt x="2957600" y="4051387"/>
                  </a:lnTo>
                  <a:cubicBezTo>
                    <a:pt x="2957600" y="4214731"/>
                    <a:pt x="2825184" y="4347147"/>
                    <a:pt x="2661840" y="4347147"/>
                  </a:cubicBezTo>
                  <a:lnTo>
                    <a:pt x="295760" y="4347147"/>
                  </a:lnTo>
                  <a:cubicBezTo>
                    <a:pt x="132416" y="4347147"/>
                    <a:pt x="0" y="4214731"/>
                    <a:pt x="0" y="4051387"/>
                  </a:cubicBezTo>
                  <a:lnTo>
                    <a:pt x="0" y="29576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6680" tIns="1845538" rIns="106680" bIns="976111" numCol="1" spcCol="1270" anchor="t" anchorCtr="1">
              <a:noAutofit/>
            </a:bodyPr>
            <a:lstStyle/>
            <a:p>
              <a:pPr marL="0" lvl="0" indent="0" algn="l" defTabSz="666750" rtl="0">
                <a:lnSpc>
                  <a:spcPct val="90000"/>
                </a:lnSpc>
                <a:spcBef>
                  <a:spcPct val="0"/>
                </a:spcBef>
                <a:spcAft>
                  <a:spcPct val="35000"/>
                </a:spcAft>
                <a:buNone/>
              </a:pPr>
              <a:endParaRPr lang="en-US" sz="1200" kern="1200" dirty="0"/>
            </a:p>
          </p:txBody>
        </p:sp>
        <p:sp>
          <p:nvSpPr>
            <p:cNvPr id="7" name="Freeform: Shape 6">
              <a:extLst>
                <a:ext uri="{FF2B5EF4-FFF2-40B4-BE49-F238E27FC236}">
                  <a16:creationId xmlns:a16="http://schemas.microsoft.com/office/drawing/2014/main" id="{CF494D46-6D47-0C00-13AB-1BBB3A715CA8}"/>
                </a:ext>
              </a:extLst>
            </p:cNvPr>
            <p:cNvSpPr/>
            <p:nvPr/>
          </p:nvSpPr>
          <p:spPr>
            <a:xfrm>
              <a:off x="4653324" y="1424067"/>
              <a:ext cx="2957600" cy="4729395"/>
            </a:xfrm>
            <a:custGeom>
              <a:avLst/>
              <a:gdLst>
                <a:gd name="connsiteX0" fmla="*/ 0 w 2957600"/>
                <a:gd name="connsiteY0" fmla="*/ 295760 h 4347147"/>
                <a:gd name="connsiteX1" fmla="*/ 295760 w 2957600"/>
                <a:gd name="connsiteY1" fmla="*/ 0 h 4347147"/>
                <a:gd name="connsiteX2" fmla="*/ 2661840 w 2957600"/>
                <a:gd name="connsiteY2" fmla="*/ 0 h 4347147"/>
                <a:gd name="connsiteX3" fmla="*/ 2957600 w 2957600"/>
                <a:gd name="connsiteY3" fmla="*/ 295760 h 4347147"/>
                <a:gd name="connsiteX4" fmla="*/ 2957600 w 2957600"/>
                <a:gd name="connsiteY4" fmla="*/ 4051387 h 4347147"/>
                <a:gd name="connsiteX5" fmla="*/ 2661840 w 2957600"/>
                <a:gd name="connsiteY5" fmla="*/ 4347147 h 4347147"/>
                <a:gd name="connsiteX6" fmla="*/ 295760 w 2957600"/>
                <a:gd name="connsiteY6" fmla="*/ 4347147 h 4347147"/>
                <a:gd name="connsiteX7" fmla="*/ 0 w 2957600"/>
                <a:gd name="connsiteY7" fmla="*/ 4051387 h 4347147"/>
                <a:gd name="connsiteX8" fmla="*/ 0 w 2957600"/>
                <a:gd name="connsiteY8" fmla="*/ 295760 h 434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600" h="4347147">
                  <a:moveTo>
                    <a:pt x="0" y="295760"/>
                  </a:moveTo>
                  <a:cubicBezTo>
                    <a:pt x="0" y="132416"/>
                    <a:pt x="132416" y="0"/>
                    <a:pt x="295760" y="0"/>
                  </a:cubicBezTo>
                  <a:lnTo>
                    <a:pt x="2661840" y="0"/>
                  </a:lnTo>
                  <a:cubicBezTo>
                    <a:pt x="2825184" y="0"/>
                    <a:pt x="2957600" y="132416"/>
                    <a:pt x="2957600" y="295760"/>
                  </a:cubicBezTo>
                  <a:lnTo>
                    <a:pt x="2957600" y="4051387"/>
                  </a:lnTo>
                  <a:cubicBezTo>
                    <a:pt x="2957600" y="4214731"/>
                    <a:pt x="2825184" y="4347147"/>
                    <a:pt x="2661840" y="4347147"/>
                  </a:cubicBezTo>
                  <a:lnTo>
                    <a:pt x="295760" y="4347147"/>
                  </a:lnTo>
                  <a:cubicBezTo>
                    <a:pt x="132416" y="4347147"/>
                    <a:pt x="0" y="4214731"/>
                    <a:pt x="0" y="4051387"/>
                  </a:cubicBezTo>
                  <a:lnTo>
                    <a:pt x="0" y="29576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6680" tIns="1845538" rIns="106680" bIns="976111" numCol="1" spcCol="1270" anchor="t" anchorCtr="0">
              <a:noAutofit/>
            </a:bodyPr>
            <a:lstStyle/>
            <a:p>
              <a:pPr marL="0" lvl="0" indent="0" algn="l" defTabSz="666750" rtl="0">
                <a:lnSpc>
                  <a:spcPct val="90000"/>
                </a:lnSpc>
                <a:spcBef>
                  <a:spcPct val="0"/>
                </a:spcBef>
                <a:spcAft>
                  <a:spcPct val="35000"/>
                </a:spcAft>
                <a:buNone/>
              </a:pPr>
              <a:r>
                <a:rPr lang="en-US" sz="2000" b="1" kern="1200" dirty="0">
                  <a:solidFill>
                    <a:schemeClr val="tx1"/>
                  </a:solidFill>
                </a:rPr>
                <a:t>Element 2</a:t>
              </a:r>
              <a:r>
                <a:rPr lang="en-US" sz="2000" kern="1200" dirty="0">
                  <a:solidFill>
                    <a:schemeClr val="tx1"/>
                  </a:solidFill>
                </a:rPr>
                <a:t>: The personnel action in question must have been taken/withheld, threatened or influenced by an official who knew of the employee's disclosure.</a:t>
              </a:r>
            </a:p>
          </p:txBody>
        </p:sp>
        <p:sp>
          <p:nvSpPr>
            <p:cNvPr id="12" name="Freeform: Shape 11">
              <a:extLst>
                <a:ext uri="{FF2B5EF4-FFF2-40B4-BE49-F238E27FC236}">
                  <a16:creationId xmlns:a16="http://schemas.microsoft.com/office/drawing/2014/main" id="{E7820764-544F-A4A7-EBB0-C6C4BF05009D}"/>
                </a:ext>
              </a:extLst>
            </p:cNvPr>
            <p:cNvSpPr/>
            <p:nvPr/>
          </p:nvSpPr>
          <p:spPr>
            <a:xfrm>
              <a:off x="7768192" y="1424067"/>
              <a:ext cx="2957600" cy="4729395"/>
            </a:xfrm>
            <a:custGeom>
              <a:avLst/>
              <a:gdLst>
                <a:gd name="connsiteX0" fmla="*/ 0 w 2957600"/>
                <a:gd name="connsiteY0" fmla="*/ 295760 h 4347147"/>
                <a:gd name="connsiteX1" fmla="*/ 295760 w 2957600"/>
                <a:gd name="connsiteY1" fmla="*/ 0 h 4347147"/>
                <a:gd name="connsiteX2" fmla="*/ 2661840 w 2957600"/>
                <a:gd name="connsiteY2" fmla="*/ 0 h 4347147"/>
                <a:gd name="connsiteX3" fmla="*/ 2957600 w 2957600"/>
                <a:gd name="connsiteY3" fmla="*/ 295760 h 4347147"/>
                <a:gd name="connsiteX4" fmla="*/ 2957600 w 2957600"/>
                <a:gd name="connsiteY4" fmla="*/ 4051387 h 4347147"/>
                <a:gd name="connsiteX5" fmla="*/ 2661840 w 2957600"/>
                <a:gd name="connsiteY5" fmla="*/ 4347147 h 4347147"/>
                <a:gd name="connsiteX6" fmla="*/ 295760 w 2957600"/>
                <a:gd name="connsiteY6" fmla="*/ 4347147 h 4347147"/>
                <a:gd name="connsiteX7" fmla="*/ 0 w 2957600"/>
                <a:gd name="connsiteY7" fmla="*/ 4051387 h 4347147"/>
                <a:gd name="connsiteX8" fmla="*/ 0 w 2957600"/>
                <a:gd name="connsiteY8" fmla="*/ 295760 h 434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600" h="4347147">
                  <a:moveTo>
                    <a:pt x="0" y="295760"/>
                  </a:moveTo>
                  <a:cubicBezTo>
                    <a:pt x="0" y="132416"/>
                    <a:pt x="132416" y="0"/>
                    <a:pt x="295760" y="0"/>
                  </a:cubicBezTo>
                  <a:lnTo>
                    <a:pt x="2661840" y="0"/>
                  </a:lnTo>
                  <a:cubicBezTo>
                    <a:pt x="2825184" y="0"/>
                    <a:pt x="2957600" y="132416"/>
                    <a:pt x="2957600" y="295760"/>
                  </a:cubicBezTo>
                  <a:lnTo>
                    <a:pt x="2957600" y="4051387"/>
                  </a:lnTo>
                  <a:cubicBezTo>
                    <a:pt x="2957600" y="4214731"/>
                    <a:pt x="2825184" y="4347147"/>
                    <a:pt x="2661840" y="4347147"/>
                  </a:cubicBezTo>
                  <a:lnTo>
                    <a:pt x="295760" y="4347147"/>
                  </a:lnTo>
                  <a:cubicBezTo>
                    <a:pt x="132416" y="4347147"/>
                    <a:pt x="0" y="4214731"/>
                    <a:pt x="0" y="4051387"/>
                  </a:cubicBezTo>
                  <a:lnTo>
                    <a:pt x="0" y="29576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6680" tIns="1845538" rIns="106680" bIns="976111" numCol="1" spcCol="1270" anchor="ctr" anchorCtr="0">
              <a:noAutofit/>
            </a:bodyPr>
            <a:lstStyle/>
            <a:p>
              <a:pPr marL="0" lvl="0" indent="0" algn="l" defTabSz="666750" rtl="0">
                <a:lnSpc>
                  <a:spcPct val="90000"/>
                </a:lnSpc>
                <a:spcBef>
                  <a:spcPct val="0"/>
                </a:spcBef>
                <a:spcAft>
                  <a:spcPct val="35000"/>
                </a:spcAft>
                <a:buNone/>
              </a:pPr>
              <a:r>
                <a:rPr lang="en-US" sz="1600" kern="1200" dirty="0">
                  <a:solidFill>
                    <a:schemeClr val="tx1"/>
                  </a:solidFill>
                </a:rPr>
                <a:t>.</a:t>
              </a:r>
            </a:p>
          </p:txBody>
        </p:sp>
        <p:pic>
          <p:nvPicPr>
            <p:cNvPr id="9" name="Picture 8" descr="Picture of scale often used for justi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0382" y="1599169"/>
              <a:ext cx="1433699" cy="1460413"/>
            </a:xfrm>
            <a:prstGeom prst="rect">
              <a:avLst/>
            </a:prstGeom>
          </p:spPr>
        </p:pic>
        <p:pic>
          <p:nvPicPr>
            <p:cNvPr id="10" name="Picture 9" descr="Picture with choices of Excellent, Good, Fair, Poor, Unsatisfactory, as one might find on an evalua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3652" y="1599169"/>
              <a:ext cx="1488248" cy="1460413"/>
            </a:xfrm>
            <a:prstGeom prst="rect">
              <a:avLst/>
            </a:prstGeom>
          </p:spPr>
        </p:pic>
        <p:pic>
          <p:nvPicPr>
            <p:cNvPr id="11" name="Picture 10" descr="Picture of a whistl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1913" y="1682832"/>
              <a:ext cx="1900808" cy="1365091"/>
            </a:xfrm>
            <a:prstGeom prst="rect">
              <a:avLst/>
            </a:prstGeom>
          </p:spPr>
        </p:pic>
      </p:grpSp>
      <p:grpSp>
        <p:nvGrpSpPr>
          <p:cNvPr id="19" name="Group 18" descr="Graphic is descripted in the notes">
            <a:extLst>
              <a:ext uri="{FF2B5EF4-FFF2-40B4-BE49-F238E27FC236}">
                <a16:creationId xmlns:a16="http://schemas.microsoft.com/office/drawing/2014/main" id="{F060C8F8-04FA-2F3B-144C-26733BB5300E}"/>
              </a:ext>
            </a:extLst>
          </p:cNvPr>
          <p:cNvGrpSpPr/>
          <p:nvPr/>
        </p:nvGrpSpPr>
        <p:grpSpPr>
          <a:xfrm>
            <a:off x="1620444" y="3310408"/>
            <a:ext cx="9369432" cy="2949283"/>
            <a:chOff x="1466208" y="3217837"/>
            <a:chExt cx="9369432" cy="2949283"/>
          </a:xfrm>
        </p:grpSpPr>
        <p:sp>
          <p:nvSpPr>
            <p:cNvPr id="15" name="Arrow: Right 14">
              <a:extLst>
                <a:ext uri="{FF2B5EF4-FFF2-40B4-BE49-F238E27FC236}">
                  <a16:creationId xmlns:a16="http://schemas.microsoft.com/office/drawing/2014/main" id="{8EAE4710-3109-C87D-5832-AEB77AFD8DE8}"/>
                </a:ext>
              </a:extLst>
            </p:cNvPr>
            <p:cNvSpPr/>
            <p:nvPr/>
          </p:nvSpPr>
          <p:spPr>
            <a:xfrm>
              <a:off x="1466208" y="5416476"/>
              <a:ext cx="9369432" cy="750644"/>
            </a:xfrm>
            <a:prstGeom prst="rightArrow">
              <a:avLst/>
            </a:prstGeom>
            <a:gradFill flip="none" rotWithShape="1">
              <a:gsLst>
                <a:gs pos="0">
                  <a:schemeClr val="accent6">
                    <a:lumMod val="5000"/>
                    <a:lumOff val="95000"/>
                  </a:schemeClr>
                </a:gs>
                <a:gs pos="53000">
                  <a:schemeClr val="accent6">
                    <a:lumMod val="45000"/>
                    <a:lumOff val="55000"/>
                  </a:schemeClr>
                </a:gs>
                <a:gs pos="74000">
                  <a:schemeClr val="accent6">
                    <a:lumMod val="45000"/>
                    <a:lumOff val="55000"/>
                  </a:schemeClr>
                </a:gs>
                <a:gs pos="100000">
                  <a:schemeClr val="accent6">
                    <a:lumMod val="30000"/>
                    <a:lumOff val="7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22D57F8-5856-479C-C0C2-EDC528F77C82}"/>
                </a:ext>
              </a:extLst>
            </p:cNvPr>
            <p:cNvSpPr txBox="1"/>
            <p:nvPr/>
          </p:nvSpPr>
          <p:spPr>
            <a:xfrm>
              <a:off x="1625470" y="3217837"/>
              <a:ext cx="2826951" cy="1323439"/>
            </a:xfrm>
            <a:prstGeom prst="rect">
              <a:avLst/>
            </a:prstGeom>
            <a:noFill/>
          </p:spPr>
          <p:txBody>
            <a:bodyPr wrap="square" rtlCol="0">
              <a:spAutoFit/>
            </a:bodyPr>
            <a:lstStyle/>
            <a:p>
              <a:r>
                <a:rPr lang="en-US" sz="2000" b="1" dirty="0"/>
                <a:t>Element 1</a:t>
              </a:r>
              <a:r>
                <a:rPr lang="en-US" sz="2000" dirty="0"/>
                <a:t>: Employee must have disclosed a violation or participated in protected activity</a:t>
              </a:r>
            </a:p>
          </p:txBody>
        </p:sp>
        <p:sp>
          <p:nvSpPr>
            <p:cNvPr id="18" name="TextBox 17">
              <a:extLst>
                <a:ext uri="{FF2B5EF4-FFF2-40B4-BE49-F238E27FC236}">
                  <a16:creationId xmlns:a16="http://schemas.microsoft.com/office/drawing/2014/main" id="{46576BAD-9088-AF7A-A398-4A9146E2FA71}"/>
                </a:ext>
              </a:extLst>
            </p:cNvPr>
            <p:cNvSpPr txBox="1"/>
            <p:nvPr/>
          </p:nvSpPr>
          <p:spPr>
            <a:xfrm>
              <a:off x="7918704" y="3217837"/>
              <a:ext cx="2647826" cy="1323439"/>
            </a:xfrm>
            <a:prstGeom prst="rect">
              <a:avLst/>
            </a:prstGeom>
            <a:noFill/>
          </p:spPr>
          <p:txBody>
            <a:bodyPr wrap="square" rtlCol="0">
              <a:spAutoFit/>
            </a:bodyPr>
            <a:lstStyle/>
            <a:p>
              <a:r>
                <a:rPr lang="en-US" sz="2000" b="1" kern="1200" dirty="0">
                  <a:solidFill>
                    <a:schemeClr val="tx1"/>
                  </a:solidFill>
                </a:rPr>
                <a:t>Element 3</a:t>
              </a:r>
              <a:r>
                <a:rPr lang="en-US" sz="2000" kern="1200" dirty="0">
                  <a:solidFill>
                    <a:schemeClr val="tx1"/>
                  </a:solidFill>
                </a:rPr>
                <a:t>: The employee’s disclosure was a contributing factor in the personnel action</a:t>
              </a:r>
              <a:endParaRPr lang="en-US" sz="2000" dirty="0"/>
            </a:p>
          </p:txBody>
        </p:sp>
      </p:grpSp>
    </p:spTree>
    <p:extLst>
      <p:ext uri="{BB962C8B-B14F-4D97-AF65-F5344CB8AC3E}">
        <p14:creationId xmlns:p14="http://schemas.microsoft.com/office/powerpoint/2010/main" val="1244248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12DA0-BCE4-73A6-D2C9-01C2896F0FF6}"/>
              </a:ext>
            </a:extLst>
          </p:cNvPr>
          <p:cNvSpPr>
            <a:spLocks noGrp="1"/>
          </p:cNvSpPr>
          <p:nvPr>
            <p:ph type="title"/>
          </p:nvPr>
        </p:nvSpPr>
        <p:spPr>
          <a:xfrm>
            <a:off x="1295401" y="805862"/>
            <a:ext cx="9601196" cy="813617"/>
          </a:xfrm>
        </p:spPr>
        <p:txBody>
          <a:bodyPr/>
          <a:lstStyle/>
          <a:p>
            <a:r>
              <a:rPr lang="en-US" dirty="0"/>
              <a:t>Definitions</a:t>
            </a:r>
          </a:p>
        </p:txBody>
      </p:sp>
      <p:sp>
        <p:nvSpPr>
          <p:cNvPr id="3" name="Content Placeholder 2">
            <a:extLst>
              <a:ext uri="{FF2B5EF4-FFF2-40B4-BE49-F238E27FC236}">
                <a16:creationId xmlns:a16="http://schemas.microsoft.com/office/drawing/2014/main" id="{CBBB97B1-8286-3E23-8697-AF4914E5D53C}"/>
              </a:ext>
            </a:extLst>
          </p:cNvPr>
          <p:cNvSpPr>
            <a:spLocks noGrp="1"/>
          </p:cNvSpPr>
          <p:nvPr>
            <p:ph idx="1"/>
          </p:nvPr>
        </p:nvSpPr>
        <p:spPr>
          <a:xfrm>
            <a:off x="1295401" y="1784733"/>
            <a:ext cx="9601196" cy="4091135"/>
          </a:xfrm>
        </p:spPr>
        <p:txBody>
          <a:bodyPr>
            <a:normAutofit fontScale="77500" lnSpcReduction="20000"/>
          </a:bodyPr>
          <a:lstStyle/>
          <a:p>
            <a:pPr>
              <a:buClr>
                <a:schemeClr val="tx1"/>
              </a:buClr>
            </a:pPr>
            <a:r>
              <a:rPr lang="en-US" dirty="0"/>
              <a:t>Complaint: The official record of an alleged violation of a law, rule, or regulation.</a:t>
            </a:r>
          </a:p>
          <a:p>
            <a:pPr>
              <a:buClr>
                <a:schemeClr val="tx1"/>
              </a:buClr>
            </a:pPr>
            <a:r>
              <a:rPr lang="en-US" dirty="0"/>
              <a:t>Complainant: The person disclosing a violation of laws, rules and regulations.</a:t>
            </a:r>
          </a:p>
          <a:p>
            <a:pPr>
              <a:buClr>
                <a:schemeClr val="tx1"/>
              </a:buClr>
            </a:pPr>
            <a:r>
              <a:rPr lang="en-US" dirty="0"/>
              <a:t>Disclosure: A complaint to report violations of laws, rule, and regulations (Whistleblower).</a:t>
            </a:r>
          </a:p>
          <a:p>
            <a:pPr>
              <a:buClr>
                <a:schemeClr val="tx1"/>
              </a:buClr>
            </a:pPr>
            <a:r>
              <a:rPr lang="en-US" dirty="0"/>
              <a:t>Protected Activities: Appeals/grievances/EEO complaints; testify or assisting an employee exercising their rights; cooperating with or disclosing information to OIG or OSC; or refusing to obey an unlawful order.</a:t>
            </a:r>
          </a:p>
          <a:p>
            <a:pPr>
              <a:buClr>
                <a:schemeClr val="tx1"/>
              </a:buClr>
            </a:pPr>
            <a:r>
              <a:rPr lang="en-US" dirty="0"/>
              <a:t>Prohibited Personnel Practices (PPP): Employment related activities banned in the Federal workforce.</a:t>
            </a:r>
          </a:p>
          <a:p>
            <a:pPr>
              <a:buClr>
                <a:schemeClr val="tx1"/>
              </a:buClr>
            </a:pPr>
            <a:r>
              <a:rPr lang="en-US" dirty="0"/>
              <a:t>Subject: The agency or employee who allegedly violated a law, rule, or regulation.</a:t>
            </a:r>
          </a:p>
          <a:p>
            <a:pPr>
              <a:buClr>
                <a:schemeClr val="tx1"/>
              </a:buClr>
            </a:pPr>
            <a:r>
              <a:rPr lang="en-US" dirty="0"/>
              <a:t>Whistleblower Protection Coordinator (WPC): Educates agency employees about prohibitions on retaliation for protected disclosures and educate those who have made or contemplating making a protected disclosure about the rights and remedies against retaliation. Resides in the Office of Inspector General.</a:t>
            </a:r>
          </a:p>
        </p:txBody>
      </p:sp>
    </p:spTree>
    <p:extLst>
      <p:ext uri="{BB962C8B-B14F-4D97-AF65-F5344CB8AC3E}">
        <p14:creationId xmlns:p14="http://schemas.microsoft.com/office/powerpoint/2010/main" val="820561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721361"/>
            <a:ext cx="10551160" cy="660400"/>
          </a:xfrm>
        </p:spPr>
        <p:txBody>
          <a:bodyPr>
            <a:noAutofit/>
          </a:bodyPr>
          <a:lstStyle/>
          <a:p>
            <a:r>
              <a:rPr lang="en-US" sz="4000" b="0" dirty="0">
                <a:solidFill>
                  <a:schemeClr val="tx1"/>
                </a:solidFill>
                <a:latin typeface="Garamond" panose="02020404030301010803" pitchFamily="18" charset="0"/>
              </a:rPr>
              <a:t>Burden of Proof</a:t>
            </a:r>
          </a:p>
        </p:txBody>
      </p:sp>
      <p:sp>
        <p:nvSpPr>
          <p:cNvPr id="18" name="TextBox 17">
            <a:extLst>
              <a:ext uri="{FF2B5EF4-FFF2-40B4-BE49-F238E27FC236}">
                <a16:creationId xmlns:a16="http://schemas.microsoft.com/office/drawing/2014/main" id="{7E3C2C99-E186-BC44-632E-0BDA2C00EF3F}"/>
              </a:ext>
            </a:extLst>
          </p:cNvPr>
          <p:cNvSpPr txBox="1"/>
          <p:nvPr/>
        </p:nvSpPr>
        <p:spPr>
          <a:xfrm>
            <a:off x="777240" y="1403389"/>
            <a:ext cx="10671048" cy="1200329"/>
          </a:xfrm>
          <a:prstGeom prst="rect">
            <a:avLst/>
          </a:prstGeom>
          <a:noFill/>
        </p:spPr>
        <p:txBody>
          <a:bodyPr wrap="square">
            <a:spAutoFit/>
          </a:bodyPr>
          <a:lstStyle/>
          <a:p>
            <a:r>
              <a:rPr lang="en-US" sz="2400" dirty="0"/>
              <a:t>When making a complaint with OSC, it is important to ensure one submits as much evidence as possible to support the complaint.  Once OSC opens a full investigation, the burden shifts to the Agency to prove no retaliation occurred.</a:t>
            </a:r>
          </a:p>
        </p:txBody>
      </p:sp>
      <p:graphicFrame>
        <p:nvGraphicFramePr>
          <p:cNvPr id="21" name="Content Placeholder 3" descr="Graph depicts a lever demonstrating the weight of proof falls more heavily on the complainant.">
            <a:extLst>
              <a:ext uri="{FF2B5EF4-FFF2-40B4-BE49-F238E27FC236}">
                <a16:creationId xmlns:a16="http://schemas.microsoft.com/office/drawing/2014/main" id="{1EF6ACF8-FA1F-4221-8C32-974E07D2E647}"/>
              </a:ext>
            </a:extLst>
          </p:cNvPr>
          <p:cNvGraphicFramePr>
            <a:graphicFrameLocks/>
          </p:cNvGraphicFramePr>
          <p:nvPr>
            <p:extLst>
              <p:ext uri="{D42A27DB-BD31-4B8C-83A1-F6EECF244321}">
                <p14:modId xmlns:p14="http://schemas.microsoft.com/office/powerpoint/2010/main" val="562995645"/>
              </p:ext>
            </p:extLst>
          </p:nvPr>
        </p:nvGraphicFramePr>
        <p:xfrm>
          <a:off x="2683255" y="1828800"/>
          <a:ext cx="7839601" cy="4488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CDF65C8F-3B58-ACB9-5F67-9729CFD83DA5}"/>
              </a:ext>
            </a:extLst>
          </p:cNvPr>
          <p:cNvSpPr txBox="1"/>
          <p:nvPr/>
        </p:nvSpPr>
        <p:spPr>
          <a:xfrm>
            <a:off x="3413368" y="4254283"/>
            <a:ext cx="1208985" cy="338554"/>
          </a:xfrm>
          <a:prstGeom prst="rect">
            <a:avLst/>
          </a:prstGeom>
          <a:noFill/>
        </p:spPr>
        <p:txBody>
          <a:bodyPr wrap="none" rtlCol="0">
            <a:spAutoFit/>
          </a:bodyPr>
          <a:lstStyle/>
          <a:p>
            <a:r>
              <a:rPr lang="en-US" sz="1600" dirty="0"/>
              <a:t>Complainant</a:t>
            </a:r>
          </a:p>
        </p:txBody>
      </p:sp>
      <p:sp>
        <p:nvSpPr>
          <p:cNvPr id="5" name="TextBox 4">
            <a:extLst>
              <a:ext uri="{FF2B5EF4-FFF2-40B4-BE49-F238E27FC236}">
                <a16:creationId xmlns:a16="http://schemas.microsoft.com/office/drawing/2014/main" id="{C11A17D3-8133-CEB4-82B4-6D718CD47723}"/>
              </a:ext>
            </a:extLst>
          </p:cNvPr>
          <p:cNvSpPr txBox="1"/>
          <p:nvPr/>
        </p:nvSpPr>
        <p:spPr>
          <a:xfrm>
            <a:off x="8214624" y="4434777"/>
            <a:ext cx="853375" cy="369332"/>
          </a:xfrm>
          <a:prstGeom prst="rect">
            <a:avLst/>
          </a:prstGeom>
          <a:noFill/>
        </p:spPr>
        <p:txBody>
          <a:bodyPr wrap="none" rtlCol="0">
            <a:spAutoFit/>
          </a:bodyPr>
          <a:lstStyle/>
          <a:p>
            <a:r>
              <a:rPr lang="en-US" dirty="0"/>
              <a:t>Agency</a:t>
            </a:r>
          </a:p>
        </p:txBody>
      </p:sp>
    </p:spTree>
    <p:extLst>
      <p:ext uri="{BB962C8B-B14F-4D97-AF65-F5344CB8AC3E}">
        <p14:creationId xmlns:p14="http://schemas.microsoft.com/office/powerpoint/2010/main" val="3005209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5D232-7FE0-2BA5-0A21-D4DFA9897AD6}"/>
              </a:ext>
            </a:extLst>
          </p:cNvPr>
          <p:cNvSpPr>
            <a:spLocks noGrp="1"/>
          </p:cNvSpPr>
          <p:nvPr>
            <p:ph type="title"/>
          </p:nvPr>
        </p:nvSpPr>
        <p:spPr>
          <a:xfrm>
            <a:off x="740664" y="2596896"/>
            <a:ext cx="10771632" cy="978224"/>
          </a:xfrm>
        </p:spPr>
        <p:txBody>
          <a:bodyPr/>
          <a:lstStyle/>
          <a:p>
            <a:r>
              <a:rPr lang="en-US" dirty="0"/>
              <a:t>Retaliation Due to a Whistleblower Disclosure</a:t>
            </a:r>
          </a:p>
        </p:txBody>
      </p:sp>
    </p:spTree>
    <p:extLst>
      <p:ext uri="{BB962C8B-B14F-4D97-AF65-F5344CB8AC3E}">
        <p14:creationId xmlns:p14="http://schemas.microsoft.com/office/powerpoint/2010/main" val="2643208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C07AF5-5B7B-56CA-B6C7-C731D3D084D7}"/>
              </a:ext>
            </a:extLst>
          </p:cNvPr>
          <p:cNvSpPr>
            <a:spLocks noGrp="1"/>
          </p:cNvSpPr>
          <p:nvPr>
            <p:ph type="title"/>
          </p:nvPr>
        </p:nvSpPr>
        <p:spPr>
          <a:xfrm>
            <a:off x="1295402" y="805863"/>
            <a:ext cx="9601196" cy="934803"/>
          </a:xfrm>
        </p:spPr>
        <p:txBody>
          <a:bodyPr>
            <a:normAutofit fontScale="90000"/>
          </a:bodyPr>
          <a:lstStyle/>
          <a:p>
            <a:r>
              <a:rPr lang="en-US" dirty="0"/>
              <a:t>Whistleblower Protection</a:t>
            </a:r>
            <a:br>
              <a:rPr lang="en-US" dirty="0"/>
            </a:br>
            <a:r>
              <a:rPr lang="en-US" sz="2200" dirty="0"/>
              <a:t>Things to Know and Understand</a:t>
            </a:r>
          </a:p>
        </p:txBody>
      </p:sp>
      <p:sp>
        <p:nvSpPr>
          <p:cNvPr id="5" name="Content Placeholder 4">
            <a:extLst>
              <a:ext uri="{FF2B5EF4-FFF2-40B4-BE49-F238E27FC236}">
                <a16:creationId xmlns:a16="http://schemas.microsoft.com/office/drawing/2014/main" id="{EAD8FD9C-35CB-4539-1D97-03A1DB2DF133}"/>
              </a:ext>
            </a:extLst>
          </p:cNvPr>
          <p:cNvSpPr>
            <a:spLocks noGrp="1"/>
          </p:cNvSpPr>
          <p:nvPr>
            <p:ph idx="1"/>
          </p:nvPr>
        </p:nvSpPr>
        <p:spPr>
          <a:xfrm>
            <a:off x="1295402" y="1895920"/>
            <a:ext cx="9601196" cy="3318936"/>
          </a:xfrm>
        </p:spPr>
        <p:txBody>
          <a:bodyPr>
            <a:noAutofit/>
          </a:bodyPr>
          <a:lstStyle/>
          <a:p>
            <a:pPr>
              <a:buClr>
                <a:schemeClr val="tx1"/>
              </a:buClr>
            </a:pPr>
            <a:r>
              <a:rPr lang="en-US" sz="2800" dirty="0"/>
              <a:t>Whistleblower Protection covers protected disclosures.</a:t>
            </a:r>
          </a:p>
          <a:p>
            <a:pPr>
              <a:buClr>
                <a:schemeClr val="tx1"/>
              </a:buClr>
            </a:pPr>
            <a:r>
              <a:rPr lang="en-US" sz="2800" dirty="0"/>
              <a:t>While retaliation is prohibited, it can happen.</a:t>
            </a:r>
          </a:p>
          <a:p>
            <a:pPr>
              <a:buClr>
                <a:schemeClr val="tx1"/>
              </a:buClr>
            </a:pPr>
            <a:r>
              <a:rPr lang="en-US" sz="2800" dirty="0"/>
              <a:t>However, if it does happen, the Whistleblower Protection laws provide avenues to seek redress and remedies.</a:t>
            </a:r>
          </a:p>
          <a:p>
            <a:pPr>
              <a:buClr>
                <a:schemeClr val="tx1"/>
              </a:buClr>
            </a:pPr>
            <a:r>
              <a:rPr lang="en-US" sz="2800" dirty="0"/>
              <a:t>If you make a complaint anonymously you are not protected because there is no complaint linked to you.</a:t>
            </a:r>
          </a:p>
          <a:p>
            <a:pPr>
              <a:buClr>
                <a:schemeClr val="tx1"/>
              </a:buClr>
            </a:pPr>
            <a:r>
              <a:rPr lang="en-US" sz="2800" dirty="0"/>
              <a:t>If management thinks you made a complaint and they retaliate against you, you may be entitled to protection.</a:t>
            </a:r>
          </a:p>
        </p:txBody>
      </p:sp>
    </p:spTree>
    <p:extLst>
      <p:ext uri="{BB962C8B-B14F-4D97-AF65-F5344CB8AC3E}">
        <p14:creationId xmlns:p14="http://schemas.microsoft.com/office/powerpoint/2010/main" val="1635042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98669"/>
            <a:ext cx="9601196" cy="755227"/>
          </a:xfrm>
        </p:spPr>
        <p:txBody>
          <a:bodyPr>
            <a:normAutofit/>
          </a:bodyPr>
          <a:lstStyle/>
          <a:p>
            <a:pPr algn="ctr"/>
            <a:r>
              <a:rPr lang="en-US" sz="3600" dirty="0"/>
              <a:t>Am I Protected from Whistleblower Retaliation?</a:t>
            </a:r>
          </a:p>
        </p:txBody>
      </p:sp>
      <p:sp>
        <p:nvSpPr>
          <p:cNvPr id="3" name="TextBox 2">
            <a:extLst>
              <a:ext uri="{FF2B5EF4-FFF2-40B4-BE49-F238E27FC236}">
                <a16:creationId xmlns:a16="http://schemas.microsoft.com/office/drawing/2014/main" id="{BEA42E66-3E6D-6D52-CB4E-42CBA6A624FF}"/>
              </a:ext>
            </a:extLst>
          </p:cNvPr>
          <p:cNvSpPr txBox="1"/>
          <p:nvPr/>
        </p:nvSpPr>
        <p:spPr>
          <a:xfrm>
            <a:off x="907055" y="1579047"/>
            <a:ext cx="10377889" cy="4431983"/>
          </a:xfrm>
          <a:prstGeom prst="rect">
            <a:avLst/>
          </a:prstGeom>
          <a:noFill/>
        </p:spPr>
        <p:txBody>
          <a:bodyPr wrap="square" rtlCol="0">
            <a:spAutoFit/>
          </a:bodyPr>
          <a:lstStyle/>
          <a:p>
            <a:pPr marL="342900" indent="-342900">
              <a:buFont typeface="Arial" panose="020B0604020202020204" pitchFamily="34" charset="0"/>
              <a:buChar char="•"/>
            </a:pPr>
            <a:r>
              <a:rPr lang="en-US" sz="2400" dirty="0"/>
              <a:t>Current and past employees who file a complaint and opted for confidential or allowed their name to be used as the complainant are protected from whistleblower retaliation. </a:t>
            </a:r>
          </a:p>
          <a:p>
            <a:pPr marL="342900" indent="-342900">
              <a:buFont typeface="Arial" panose="020B0604020202020204" pitchFamily="34" charset="0"/>
              <a:buChar char="•"/>
            </a:pPr>
            <a:r>
              <a:rPr lang="en-US" sz="2400" dirty="0"/>
              <a:t>Applicants, internal or external, who file a complaint and opted for confidential or allowed their name to be used as the complainant are protected from whistleblower retaliation. </a:t>
            </a:r>
            <a:endParaRPr lang="en-US" sz="2400" dirty="0">
              <a:solidFill>
                <a:srgbClr val="FF0000"/>
              </a:solidFill>
            </a:endParaRPr>
          </a:p>
          <a:p>
            <a:pPr marL="342900" indent="-342900">
              <a:buFont typeface="Arial" panose="020B0604020202020204" pitchFamily="34" charset="0"/>
              <a:buChar char="•"/>
            </a:pPr>
            <a:r>
              <a:rPr lang="en-US" sz="2400" dirty="0"/>
              <a:t>*In certain instances, employees of contractors, sub-contractors, grantees, sub-grantees, as well as personal services contractors are entitled to protection from whistleblower retaliation.</a:t>
            </a:r>
          </a:p>
          <a:p>
            <a:pPr marL="285750" indent="-285750">
              <a:buFont typeface="Arial" panose="020B0604020202020204" pitchFamily="34" charset="0"/>
              <a:buChar char="•"/>
            </a:pPr>
            <a:r>
              <a:rPr lang="en-US" sz="2400" dirty="0">
                <a:solidFill>
                  <a:schemeClr val="tx1"/>
                </a:solidFill>
              </a:rPr>
              <a:t>Anonymous complainants are </a:t>
            </a:r>
            <a:r>
              <a:rPr lang="en-US" sz="2400" b="1" u="sng" dirty="0">
                <a:solidFill>
                  <a:schemeClr val="tx1"/>
                </a:solidFill>
              </a:rPr>
              <a:t>not</a:t>
            </a:r>
            <a:r>
              <a:rPr lang="en-US" sz="2400" dirty="0">
                <a:solidFill>
                  <a:schemeClr val="tx1"/>
                </a:solidFill>
              </a:rPr>
              <a:t> entitled to protection from whistleblower retaliation.</a:t>
            </a:r>
            <a:endParaRPr lang="en-US" sz="2400" dirty="0"/>
          </a:p>
          <a:p>
            <a:endParaRPr lang="en-US" dirty="0"/>
          </a:p>
        </p:txBody>
      </p:sp>
    </p:spTree>
    <p:extLst>
      <p:ext uri="{BB962C8B-B14F-4D97-AF65-F5344CB8AC3E}">
        <p14:creationId xmlns:p14="http://schemas.microsoft.com/office/powerpoint/2010/main" val="2225689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5D232-7FE0-2BA5-0A21-D4DFA9897AD6}"/>
              </a:ext>
            </a:extLst>
          </p:cNvPr>
          <p:cNvSpPr>
            <a:spLocks noGrp="1"/>
          </p:cNvSpPr>
          <p:nvPr>
            <p:ph type="title"/>
          </p:nvPr>
        </p:nvSpPr>
        <p:spPr>
          <a:xfrm>
            <a:off x="740664" y="2596896"/>
            <a:ext cx="10771632" cy="978224"/>
          </a:xfrm>
        </p:spPr>
        <p:txBody>
          <a:bodyPr/>
          <a:lstStyle/>
          <a:p>
            <a:r>
              <a:rPr lang="en-US" dirty="0"/>
              <a:t>Activities Protected from Retaliation</a:t>
            </a:r>
          </a:p>
        </p:txBody>
      </p:sp>
    </p:spTree>
    <p:extLst>
      <p:ext uri="{BB962C8B-B14F-4D97-AF65-F5344CB8AC3E}">
        <p14:creationId xmlns:p14="http://schemas.microsoft.com/office/powerpoint/2010/main" val="1798685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700363"/>
          </a:xfrm>
        </p:spPr>
        <p:txBody>
          <a:bodyPr>
            <a:normAutofit fontScale="90000"/>
          </a:bodyPr>
          <a:lstStyle/>
          <a:p>
            <a:r>
              <a:rPr lang="en-US" dirty="0"/>
              <a:t>Protected Activities</a:t>
            </a:r>
          </a:p>
        </p:txBody>
      </p:sp>
      <p:graphicFrame>
        <p:nvGraphicFramePr>
          <p:cNvPr id="4" name="Content Placeholder 3" descr="The graphic has four overlapping circles each describing a protected activity, see notes for each activity."/>
          <p:cNvGraphicFramePr>
            <a:graphicFrameLocks noGrp="1"/>
          </p:cNvGraphicFramePr>
          <p:nvPr>
            <p:ph idx="1"/>
            <p:extLst>
              <p:ext uri="{D42A27DB-BD31-4B8C-83A1-F6EECF244321}">
                <p14:modId xmlns:p14="http://schemas.microsoft.com/office/powerpoint/2010/main" val="3838879424"/>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CAB7565-C52C-EDD7-4C12-5F1ACD1B8F9E}"/>
              </a:ext>
            </a:extLst>
          </p:cNvPr>
          <p:cNvSpPr txBox="1"/>
          <p:nvPr/>
        </p:nvSpPr>
        <p:spPr>
          <a:xfrm>
            <a:off x="649224" y="1852772"/>
            <a:ext cx="10808208" cy="707886"/>
          </a:xfrm>
          <a:prstGeom prst="rect">
            <a:avLst/>
          </a:prstGeom>
          <a:noFill/>
        </p:spPr>
        <p:txBody>
          <a:bodyPr wrap="square" rtlCol="0">
            <a:spAutoFit/>
          </a:bodyPr>
          <a:lstStyle/>
          <a:p>
            <a:pPr algn="ctr"/>
            <a:r>
              <a:rPr lang="en-US" sz="2000" b="1" dirty="0"/>
              <a:t>Federal employees shall not be retaliated due to participating in one of the following protected activities:</a:t>
            </a:r>
          </a:p>
        </p:txBody>
      </p:sp>
    </p:spTree>
    <p:extLst>
      <p:ext uri="{BB962C8B-B14F-4D97-AF65-F5344CB8AC3E}">
        <p14:creationId xmlns:p14="http://schemas.microsoft.com/office/powerpoint/2010/main" val="360508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5D232-7FE0-2BA5-0A21-D4DFA9897AD6}"/>
              </a:ext>
            </a:extLst>
          </p:cNvPr>
          <p:cNvSpPr>
            <a:spLocks noGrp="1"/>
          </p:cNvSpPr>
          <p:nvPr>
            <p:ph type="title"/>
          </p:nvPr>
        </p:nvSpPr>
        <p:spPr>
          <a:xfrm>
            <a:off x="740664" y="2596896"/>
            <a:ext cx="10771632" cy="978224"/>
          </a:xfrm>
        </p:spPr>
        <p:txBody>
          <a:bodyPr/>
          <a:lstStyle/>
          <a:p>
            <a:r>
              <a:rPr lang="en-US" dirty="0"/>
              <a:t>Contractor  Related Protections from Retaliation</a:t>
            </a:r>
          </a:p>
        </p:txBody>
      </p:sp>
    </p:spTree>
    <p:extLst>
      <p:ext uri="{BB962C8B-B14F-4D97-AF65-F5344CB8AC3E}">
        <p14:creationId xmlns:p14="http://schemas.microsoft.com/office/powerpoint/2010/main" val="1233641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64885"/>
            <a:ext cx="9601196" cy="681908"/>
          </a:xfrm>
        </p:spPr>
        <p:txBody>
          <a:bodyPr anchor="t">
            <a:normAutofit fontScale="90000"/>
          </a:bodyPr>
          <a:lstStyle/>
          <a:p>
            <a:r>
              <a:rPr lang="en-US" b="0" dirty="0">
                <a:solidFill>
                  <a:schemeClr val="tx1"/>
                </a:solidFill>
              </a:rPr>
              <a:t>Contractor* Protections</a:t>
            </a:r>
            <a:r>
              <a:rPr lang="en-US" i="0" dirty="0">
                <a:solidFill>
                  <a:schemeClr val="tx1"/>
                </a:solidFill>
              </a:rPr>
              <a:t/>
            </a:r>
            <a:br>
              <a:rPr lang="en-US" i="0" dirty="0">
                <a:solidFill>
                  <a:schemeClr val="tx1"/>
                </a:solidFill>
              </a:rPr>
            </a:br>
            <a:endParaRPr lang="en-US" dirty="0">
              <a:solidFill>
                <a:schemeClr val="tx1"/>
              </a:solidFill>
              <a:highlight>
                <a:srgbClr val="FFFF66"/>
              </a:highlight>
            </a:endParaRPr>
          </a:p>
        </p:txBody>
      </p:sp>
      <p:sp>
        <p:nvSpPr>
          <p:cNvPr id="8" name="Content Placeholder 7">
            <a:extLst>
              <a:ext uri="{FF2B5EF4-FFF2-40B4-BE49-F238E27FC236}">
                <a16:creationId xmlns:a16="http://schemas.microsoft.com/office/drawing/2014/main" id="{E9C3E7AC-4941-4FA9-7473-2586282FCE71}"/>
              </a:ext>
            </a:extLst>
          </p:cNvPr>
          <p:cNvSpPr>
            <a:spLocks noGrp="1"/>
          </p:cNvSpPr>
          <p:nvPr>
            <p:ph idx="1"/>
          </p:nvPr>
        </p:nvSpPr>
        <p:spPr>
          <a:xfrm>
            <a:off x="1588010" y="2029233"/>
            <a:ext cx="9601196" cy="3318936"/>
          </a:xfrm>
        </p:spPr>
        <p:txBody>
          <a:bodyPr/>
          <a:lstStyle/>
          <a:p>
            <a:pPr>
              <a:buClrTx/>
            </a:pPr>
            <a:r>
              <a:rPr lang="en-US" dirty="0">
                <a:solidFill>
                  <a:schemeClr val="tx1"/>
                </a:solidFill>
              </a:rPr>
              <a:t>41 U.S.C </a:t>
            </a:r>
            <a:r>
              <a:rPr lang="en-US" dirty="0">
                <a:solidFill>
                  <a:schemeClr val="tx1"/>
                </a:solidFill>
                <a:cs typeface="Calibri" panose="020F0502020204030204" pitchFamily="34" charset="0"/>
              </a:rPr>
              <a:t>§</a:t>
            </a:r>
            <a:r>
              <a:rPr lang="en-US" dirty="0">
                <a:solidFill>
                  <a:schemeClr val="tx1"/>
                </a:solidFill>
              </a:rPr>
              <a:t> 4712 (Pub. L 112-239 </a:t>
            </a:r>
            <a:r>
              <a:rPr lang="en-US" dirty="0">
                <a:solidFill>
                  <a:schemeClr val="tx1"/>
                </a:solidFill>
                <a:cs typeface="Calibri" panose="020F0502020204030204" pitchFamily="34" charset="0"/>
              </a:rPr>
              <a:t>§ 828) gave </a:t>
            </a:r>
            <a:r>
              <a:rPr lang="en-US" dirty="0">
                <a:solidFill>
                  <a:schemeClr val="tx1"/>
                </a:solidFill>
              </a:rPr>
              <a:t>OIGs full jurisdiction to investigate retaliation against a contractor. </a:t>
            </a:r>
          </a:p>
          <a:p>
            <a:pPr>
              <a:buClrTx/>
            </a:pPr>
            <a:r>
              <a:rPr lang="en-US" dirty="0">
                <a:solidFill>
                  <a:schemeClr val="tx1"/>
                </a:solidFill>
              </a:rPr>
              <a:t>The Department’s Secretary (e.g., Secretary of Agriculture) has the authority to impose redress against the contractor’s employer and/or the Federal employee requesting retaliation.</a:t>
            </a:r>
            <a:endParaRPr lang="en-US" dirty="0"/>
          </a:p>
        </p:txBody>
      </p:sp>
    </p:spTree>
    <p:extLst>
      <p:ext uri="{BB962C8B-B14F-4D97-AF65-F5344CB8AC3E}">
        <p14:creationId xmlns:p14="http://schemas.microsoft.com/office/powerpoint/2010/main" val="1409147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6950BFC3-D8DA-4A85-94F7-54DA5524770B}">
      <p188:commentRel xmlns:p188="http://schemas.microsoft.com/office/powerpoint/2018/8/main" xmlns=""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689548"/>
            <a:ext cx="10661904" cy="734519"/>
          </a:xfrm>
        </p:spPr>
        <p:txBody>
          <a:bodyPr>
            <a:noAutofit/>
          </a:bodyPr>
          <a:lstStyle/>
          <a:p>
            <a:r>
              <a:rPr lang="en-US" dirty="0"/>
              <a:t>Contractor* Disclosure Parameters Retaliation</a:t>
            </a:r>
          </a:p>
        </p:txBody>
      </p:sp>
      <p:graphicFrame>
        <p:nvGraphicFramePr>
          <p:cNvPr id="5" name="Content Placeholder 4" descr="Two headings with descriptions, see notes for full details."/>
          <p:cNvGraphicFramePr>
            <a:graphicFrameLocks noGrp="1"/>
          </p:cNvGraphicFramePr>
          <p:nvPr>
            <p:ph idx="1"/>
            <p:extLst>
              <p:ext uri="{D42A27DB-BD31-4B8C-83A1-F6EECF244321}">
                <p14:modId xmlns:p14="http://schemas.microsoft.com/office/powerpoint/2010/main" val="3856564274"/>
              </p:ext>
            </p:extLst>
          </p:nvPr>
        </p:nvGraphicFramePr>
        <p:xfrm>
          <a:off x="948905" y="1723869"/>
          <a:ext cx="9947693" cy="4347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3377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11305" cy="899564"/>
          </a:xfrm>
        </p:spPr>
        <p:txBody>
          <a:bodyPr/>
          <a:lstStyle/>
          <a:p>
            <a:pPr algn="ctr"/>
            <a:r>
              <a:rPr lang="en-US" dirty="0"/>
              <a:t>41 U.S.C. </a:t>
            </a:r>
            <a:r>
              <a:rPr lang="en-US" dirty="0">
                <a:latin typeface="Calibri" panose="020F0502020204030204" pitchFamily="34" charset="0"/>
                <a:cs typeface="Calibri" panose="020F0502020204030204" pitchFamily="34" charset="0"/>
              </a:rPr>
              <a:t>§</a:t>
            </a:r>
            <a:r>
              <a:rPr lang="en-US" dirty="0"/>
              <a:t>4712 Process and Remedies</a:t>
            </a:r>
          </a:p>
        </p:txBody>
      </p:sp>
      <p:sp>
        <p:nvSpPr>
          <p:cNvPr id="6" name="Content Placeholder 5">
            <a:extLst>
              <a:ext uri="{FF2B5EF4-FFF2-40B4-BE49-F238E27FC236}">
                <a16:creationId xmlns:a16="http://schemas.microsoft.com/office/drawing/2014/main" id="{4B50604D-DA79-C03E-35D9-A88D55441F56}"/>
              </a:ext>
            </a:extLst>
          </p:cNvPr>
          <p:cNvSpPr>
            <a:spLocks noGrp="1"/>
          </p:cNvSpPr>
          <p:nvPr>
            <p:ph idx="1"/>
          </p:nvPr>
        </p:nvSpPr>
        <p:spPr>
          <a:xfrm>
            <a:off x="786385" y="1352282"/>
            <a:ext cx="10759504" cy="4719334"/>
          </a:xfrm>
        </p:spPr>
        <p:txBody>
          <a:bodyPr>
            <a:normAutofit lnSpcReduction="10000"/>
          </a:bodyPr>
          <a:lstStyle/>
          <a:p>
            <a:pPr>
              <a:buClr>
                <a:schemeClr val="tx1"/>
              </a:buClr>
            </a:pPr>
            <a:r>
              <a:rPr lang="en-US" sz="2600" dirty="0">
                <a:solidFill>
                  <a:schemeClr val="tx1"/>
                </a:solidFill>
              </a:rPr>
              <a:t>OIGs must investigate all whistleblower retaliation claims made by a contractor et al.*</a:t>
            </a:r>
          </a:p>
          <a:p>
            <a:pPr>
              <a:buClr>
                <a:schemeClr val="tx1"/>
              </a:buClr>
            </a:pPr>
            <a:r>
              <a:rPr lang="en-US" sz="2600" dirty="0">
                <a:solidFill>
                  <a:schemeClr val="tx1"/>
                </a:solidFill>
              </a:rPr>
              <a:t>The OIG Report of Investigation is sent to the Secretary of Agriculture.</a:t>
            </a:r>
          </a:p>
          <a:p>
            <a:pPr>
              <a:buClr>
                <a:schemeClr val="tx1"/>
              </a:buClr>
            </a:pPr>
            <a:r>
              <a:rPr lang="en-US" sz="2600" dirty="0">
                <a:solidFill>
                  <a:schemeClr val="tx1"/>
                </a:solidFill>
              </a:rPr>
              <a:t>The Secretary has 30 days to decide if there is sufficient cause to determine if the contractor’s employee* was retaliated against.</a:t>
            </a:r>
          </a:p>
          <a:p>
            <a:pPr marL="0" indent="0">
              <a:buClr>
                <a:schemeClr val="tx1"/>
              </a:buClr>
              <a:buNone/>
            </a:pPr>
            <a:endParaRPr lang="en-US" sz="2600" dirty="0">
              <a:solidFill>
                <a:schemeClr val="tx1"/>
              </a:solidFill>
            </a:endParaRPr>
          </a:p>
          <a:p>
            <a:pPr>
              <a:buClr>
                <a:schemeClr val="tx1"/>
              </a:buClr>
            </a:pPr>
            <a:endParaRPr lang="en-US" sz="2600" dirty="0">
              <a:solidFill>
                <a:schemeClr val="tx1"/>
              </a:solidFill>
            </a:endParaRPr>
          </a:p>
          <a:p>
            <a:pPr marL="0" indent="0">
              <a:buClr>
                <a:schemeClr val="tx1"/>
              </a:buClr>
              <a:buNone/>
            </a:pPr>
            <a:endParaRPr lang="en-US" sz="2600" dirty="0">
              <a:solidFill>
                <a:schemeClr val="tx1"/>
              </a:solidFill>
            </a:endParaRPr>
          </a:p>
          <a:p>
            <a:pPr marL="0" indent="0">
              <a:buClr>
                <a:schemeClr val="tx1"/>
              </a:buClr>
              <a:buNone/>
            </a:pPr>
            <a:r>
              <a:rPr lang="en-US" sz="2600" b="1" dirty="0">
                <a:solidFill>
                  <a:schemeClr val="tx1"/>
                </a:solidFill>
              </a:rPr>
              <a:t>Note</a:t>
            </a:r>
            <a:r>
              <a:rPr lang="en-US" sz="2600" dirty="0">
                <a:solidFill>
                  <a:schemeClr val="tx1"/>
                </a:solidFill>
              </a:rPr>
              <a:t>:  OSC does not have jurisdiction over contractors* as they are not Federal employees.</a:t>
            </a:r>
          </a:p>
          <a:p>
            <a:endParaRPr lang="en-US" dirty="0"/>
          </a:p>
        </p:txBody>
      </p:sp>
    </p:spTree>
    <p:extLst>
      <p:ext uri="{BB962C8B-B14F-4D97-AF65-F5344CB8AC3E}">
        <p14:creationId xmlns:p14="http://schemas.microsoft.com/office/powerpoint/2010/main" val="850132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88E09-79B1-A54C-86CB-01FA0F313D42}"/>
              </a:ext>
            </a:extLst>
          </p:cNvPr>
          <p:cNvSpPr>
            <a:spLocks noGrp="1"/>
          </p:cNvSpPr>
          <p:nvPr>
            <p:ph type="title"/>
          </p:nvPr>
        </p:nvSpPr>
        <p:spPr/>
        <p:txBody>
          <a:bodyPr/>
          <a:lstStyle/>
          <a:p>
            <a:r>
              <a:rPr lang="en-US" dirty="0"/>
              <a:t>Whistleblower Disclosures</a:t>
            </a:r>
          </a:p>
        </p:txBody>
      </p:sp>
      <p:sp>
        <p:nvSpPr>
          <p:cNvPr id="3" name="Text Placeholder 2">
            <a:extLst>
              <a:ext uri="{FF2B5EF4-FFF2-40B4-BE49-F238E27FC236}">
                <a16:creationId xmlns:a16="http://schemas.microsoft.com/office/drawing/2014/main" id="{AB79E90B-AD60-7391-8DAA-A270516198D6}"/>
              </a:ext>
            </a:extLst>
          </p:cNvPr>
          <p:cNvSpPr>
            <a:spLocks noGrp="1"/>
          </p:cNvSpPr>
          <p:nvPr>
            <p:ph type="body" idx="1"/>
          </p:nvPr>
        </p:nvSpPr>
        <p:spPr/>
        <p:txBody>
          <a:bodyPr/>
          <a:lstStyle/>
          <a:p>
            <a:r>
              <a:rPr lang="en-US" dirty="0"/>
              <a:t>Filing a Complaint</a:t>
            </a:r>
          </a:p>
        </p:txBody>
      </p:sp>
    </p:spTree>
    <p:extLst>
      <p:ext uri="{BB962C8B-B14F-4D97-AF65-F5344CB8AC3E}">
        <p14:creationId xmlns:p14="http://schemas.microsoft.com/office/powerpoint/2010/main" val="3232746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62676"/>
            <a:ext cx="9601196" cy="658409"/>
          </a:xfrm>
        </p:spPr>
        <p:txBody>
          <a:bodyPr>
            <a:noAutofit/>
          </a:bodyPr>
          <a:lstStyle/>
          <a:p>
            <a:pPr algn="ctr"/>
            <a:r>
              <a:rPr lang="en-US" dirty="0"/>
              <a:t>Timeline</a:t>
            </a:r>
          </a:p>
        </p:txBody>
      </p:sp>
      <p:graphicFrame>
        <p:nvGraphicFramePr>
          <p:cNvPr id="5" name="Content Placeholder 4" descr="Graph shows an arrow to the right with four dots depicting a timeline of evens. see notes for explanation.&#10;"/>
          <p:cNvGraphicFramePr>
            <a:graphicFrameLocks noGrp="1"/>
          </p:cNvGraphicFramePr>
          <p:nvPr>
            <p:ph idx="1"/>
            <p:extLst>
              <p:ext uri="{D42A27DB-BD31-4B8C-83A1-F6EECF244321}">
                <p14:modId xmlns:p14="http://schemas.microsoft.com/office/powerpoint/2010/main" val="365708318"/>
              </p:ext>
            </p:extLst>
          </p:nvPr>
        </p:nvGraphicFramePr>
        <p:xfrm>
          <a:off x="640080" y="1097280"/>
          <a:ext cx="10728234" cy="5760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8364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600"/>
              </a:spcAft>
            </a:pPr>
            <a:r>
              <a:rPr lang="en-US" sz="4000" dirty="0"/>
              <a:t>Remedy and Enforcement Authority</a:t>
            </a:r>
            <a:br>
              <a:rPr lang="en-US" sz="4000" dirty="0"/>
            </a:br>
            <a:r>
              <a:rPr lang="en-US" sz="2800" b="1" dirty="0"/>
              <a:t>The Secretary Determines</a:t>
            </a:r>
            <a:r>
              <a:rPr lang="en-US" sz="2800" dirty="0"/>
              <a:t>:</a:t>
            </a:r>
            <a:endParaRPr lang="en-US" sz="4000" dirty="0"/>
          </a:p>
        </p:txBody>
      </p:sp>
      <p:sp>
        <p:nvSpPr>
          <p:cNvPr id="6" name="Text Placeholder 5">
            <a:extLst>
              <a:ext uri="{FF2B5EF4-FFF2-40B4-BE49-F238E27FC236}">
                <a16:creationId xmlns:a16="http://schemas.microsoft.com/office/drawing/2014/main" id="{CBAC416E-6A32-15BE-80BD-5A3D8D3D4D9B}"/>
              </a:ext>
            </a:extLst>
          </p:cNvPr>
          <p:cNvSpPr>
            <a:spLocks noGrp="1"/>
          </p:cNvSpPr>
          <p:nvPr>
            <p:ph type="body" idx="1"/>
          </p:nvPr>
        </p:nvSpPr>
        <p:spPr/>
        <p:txBody>
          <a:bodyPr/>
          <a:lstStyle/>
          <a:p>
            <a:r>
              <a:rPr lang="en-US" sz="2400" dirty="0">
                <a:solidFill>
                  <a:schemeClr val="tx1"/>
                </a:solidFill>
              </a:rPr>
              <a:t>Retaliation Occurred</a:t>
            </a:r>
          </a:p>
        </p:txBody>
      </p:sp>
      <p:sp>
        <p:nvSpPr>
          <p:cNvPr id="7" name="Content Placeholder 6">
            <a:extLst>
              <a:ext uri="{FF2B5EF4-FFF2-40B4-BE49-F238E27FC236}">
                <a16:creationId xmlns:a16="http://schemas.microsoft.com/office/drawing/2014/main" id="{513996EF-BF0A-9D0E-3C55-060F34644946}"/>
              </a:ext>
            </a:extLst>
          </p:cNvPr>
          <p:cNvSpPr>
            <a:spLocks noGrp="1"/>
          </p:cNvSpPr>
          <p:nvPr>
            <p:ph sz="half" idx="2"/>
          </p:nvPr>
        </p:nvSpPr>
        <p:spPr>
          <a:ln>
            <a:solidFill>
              <a:schemeClr val="tx1"/>
            </a:solidFill>
          </a:ln>
        </p:spPr>
        <p:txBody>
          <a:bodyPr>
            <a:normAutofit lnSpcReduction="10000"/>
          </a:bodyPr>
          <a:lstStyle/>
          <a:p>
            <a:pPr>
              <a:buClr>
                <a:schemeClr val="tx1"/>
              </a:buClr>
            </a:pPr>
            <a:r>
              <a:rPr lang="en-US" dirty="0"/>
              <a:t>Order to abate retaliation</a:t>
            </a:r>
          </a:p>
          <a:p>
            <a:pPr>
              <a:buClr>
                <a:schemeClr val="tx1"/>
              </a:buClr>
            </a:pPr>
            <a:r>
              <a:rPr lang="en-US" dirty="0"/>
              <a:t>Order to reinstate contractor</a:t>
            </a:r>
          </a:p>
          <a:p>
            <a:pPr>
              <a:buClr>
                <a:schemeClr val="tx1"/>
              </a:buClr>
            </a:pPr>
            <a:r>
              <a:rPr lang="en-US" dirty="0"/>
              <a:t>Order to pay contractor damages</a:t>
            </a:r>
          </a:p>
        </p:txBody>
      </p:sp>
      <p:sp>
        <p:nvSpPr>
          <p:cNvPr id="8" name="Text Placeholder 7">
            <a:extLst>
              <a:ext uri="{FF2B5EF4-FFF2-40B4-BE49-F238E27FC236}">
                <a16:creationId xmlns:a16="http://schemas.microsoft.com/office/drawing/2014/main" id="{B8F39BED-8158-277E-77E0-AF8582B513C1}"/>
              </a:ext>
            </a:extLst>
          </p:cNvPr>
          <p:cNvSpPr>
            <a:spLocks noGrp="1"/>
          </p:cNvSpPr>
          <p:nvPr>
            <p:ph type="body" sz="quarter" idx="3"/>
          </p:nvPr>
        </p:nvSpPr>
        <p:spPr/>
        <p:txBody>
          <a:bodyPr/>
          <a:lstStyle/>
          <a:p>
            <a:r>
              <a:rPr lang="en-US" dirty="0">
                <a:solidFill>
                  <a:schemeClr val="tx1"/>
                </a:solidFill>
              </a:rPr>
              <a:t>No Retaliation or No Action</a:t>
            </a:r>
          </a:p>
        </p:txBody>
      </p:sp>
      <p:sp>
        <p:nvSpPr>
          <p:cNvPr id="9" name="Content Placeholder 8">
            <a:extLst>
              <a:ext uri="{FF2B5EF4-FFF2-40B4-BE49-F238E27FC236}">
                <a16:creationId xmlns:a16="http://schemas.microsoft.com/office/drawing/2014/main" id="{E7E394A3-321B-4F24-0142-CF23877AD171}"/>
              </a:ext>
            </a:extLst>
          </p:cNvPr>
          <p:cNvSpPr>
            <a:spLocks noGrp="1"/>
          </p:cNvSpPr>
          <p:nvPr>
            <p:ph sz="quarter" idx="4"/>
          </p:nvPr>
        </p:nvSpPr>
        <p:spPr>
          <a:ln>
            <a:solidFill>
              <a:schemeClr val="tx1"/>
            </a:solidFill>
          </a:ln>
        </p:spPr>
        <p:txBody>
          <a:bodyPr>
            <a:normAutofit lnSpcReduction="10000"/>
          </a:bodyPr>
          <a:lstStyle/>
          <a:p>
            <a:pPr>
              <a:buClr>
                <a:schemeClr val="tx1"/>
              </a:buClr>
            </a:pPr>
            <a:r>
              <a:rPr lang="en-US" dirty="0"/>
              <a:t>Deny relief</a:t>
            </a:r>
          </a:p>
          <a:p>
            <a:pPr>
              <a:buClr>
                <a:schemeClr val="tx1"/>
              </a:buClr>
            </a:pPr>
            <a:r>
              <a:rPr lang="en-US" dirty="0"/>
              <a:t>Takes no action within the 30-day window</a:t>
            </a:r>
          </a:p>
          <a:p>
            <a:pPr>
              <a:buClr>
                <a:schemeClr val="tx1"/>
              </a:buClr>
            </a:pPr>
            <a:endParaRPr lang="en-US" dirty="0"/>
          </a:p>
          <a:p>
            <a:pPr marL="0" indent="0">
              <a:buClr>
                <a:schemeClr val="tx1"/>
              </a:buClr>
              <a:buNone/>
            </a:pPr>
            <a:r>
              <a:rPr lang="en-US" dirty="0"/>
              <a:t>Contractor has a right to sue in district court if either above apply</a:t>
            </a:r>
          </a:p>
        </p:txBody>
      </p:sp>
      <p:sp>
        <p:nvSpPr>
          <p:cNvPr id="3" name="Slide Number Placeholder 2"/>
          <p:cNvSpPr>
            <a:spLocks noGrp="1"/>
          </p:cNvSpPr>
          <p:nvPr>
            <p:ph type="sldNum" sz="quarter" idx="12"/>
          </p:nvPr>
        </p:nvSpPr>
        <p:spPr/>
        <p:txBody>
          <a:bodyPr/>
          <a:lstStyle/>
          <a:p>
            <a:fld id="{96B07139-3AD6-4902-BBF0-2AA857C9DF24}"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755050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6950BFC3-D8DA-4A85-94F7-54DA5524770B}">
      <p188:commentRel xmlns:p188="http://schemas.microsoft.com/office/powerpoint/2018/8/main" xmlns=""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5D232-7FE0-2BA5-0A21-D4DFA9897AD6}"/>
              </a:ext>
            </a:extLst>
          </p:cNvPr>
          <p:cNvSpPr>
            <a:spLocks noGrp="1"/>
          </p:cNvSpPr>
          <p:nvPr>
            <p:ph type="title"/>
          </p:nvPr>
        </p:nvSpPr>
        <p:spPr>
          <a:xfrm>
            <a:off x="740664" y="2596896"/>
            <a:ext cx="10771632" cy="978224"/>
          </a:xfrm>
        </p:spPr>
        <p:txBody>
          <a:bodyPr>
            <a:normAutofit fontScale="90000"/>
          </a:bodyPr>
          <a:lstStyle/>
          <a:p>
            <a:r>
              <a:rPr lang="en-US" dirty="0"/>
              <a:t/>
            </a:r>
            <a:br>
              <a:rPr lang="en-US" dirty="0"/>
            </a:br>
            <a:r>
              <a:rPr lang="en-US" dirty="0"/>
              <a:t>Presidential Policy Directive-19</a:t>
            </a:r>
            <a:br>
              <a:rPr lang="en-US" dirty="0"/>
            </a:br>
            <a:r>
              <a:rPr lang="en-US" dirty="0"/>
              <a:t>(PPD-19)</a:t>
            </a:r>
          </a:p>
        </p:txBody>
      </p:sp>
    </p:spTree>
    <p:extLst>
      <p:ext uri="{BB962C8B-B14F-4D97-AF65-F5344CB8AC3E}">
        <p14:creationId xmlns:p14="http://schemas.microsoft.com/office/powerpoint/2010/main" val="4141593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78280" y="796316"/>
            <a:ext cx="10961448" cy="871520"/>
          </a:xfrm>
          <a:prstGeom prst="rect">
            <a:avLst/>
          </a:prstGeom>
        </p:spPr>
        <p:txBody>
          <a:bodyPr vert="horz" wrap="square" lIns="0" tIns="192531" rIns="0" bIns="0" rtlCol="0" anchor="t">
            <a:spAutoFit/>
          </a:bodyPr>
          <a:lstStyle/>
          <a:p>
            <a:pPr marL="243840">
              <a:spcBef>
                <a:spcPts val="100"/>
              </a:spcBef>
            </a:pPr>
            <a:r>
              <a:rPr sz="4400" b="0" spc="-10" dirty="0">
                <a:solidFill>
                  <a:schemeClr val="tx1"/>
                </a:solidFill>
                <a:latin typeface="+mn-lt"/>
              </a:rPr>
              <a:t>Presidential </a:t>
            </a:r>
            <a:r>
              <a:rPr sz="4400" b="0" spc="-15" dirty="0">
                <a:solidFill>
                  <a:schemeClr val="tx1"/>
                </a:solidFill>
                <a:latin typeface="+mn-lt"/>
              </a:rPr>
              <a:t>Policy </a:t>
            </a:r>
            <a:r>
              <a:rPr sz="4400" b="0" spc="-10" dirty="0">
                <a:solidFill>
                  <a:schemeClr val="tx1"/>
                </a:solidFill>
                <a:latin typeface="+mn-lt"/>
              </a:rPr>
              <a:t>Directive </a:t>
            </a:r>
            <a:r>
              <a:rPr sz="4400" b="0" dirty="0">
                <a:solidFill>
                  <a:schemeClr val="tx1"/>
                </a:solidFill>
                <a:latin typeface="+mn-lt"/>
              </a:rPr>
              <a:t>19</a:t>
            </a:r>
            <a:r>
              <a:rPr lang="en-US" sz="4400" b="0" dirty="0">
                <a:solidFill>
                  <a:schemeClr val="tx1"/>
                </a:solidFill>
                <a:latin typeface="+mn-lt"/>
              </a:rPr>
              <a:t>-Retaliation</a:t>
            </a:r>
            <a:endParaRPr sz="4400" b="0" dirty="0">
              <a:solidFill>
                <a:schemeClr val="tx1"/>
              </a:solidFill>
              <a:latin typeface="+mn-lt"/>
            </a:endParaRPr>
          </a:p>
        </p:txBody>
      </p:sp>
      <p:sp>
        <p:nvSpPr>
          <p:cNvPr id="9" name="object 9"/>
          <p:cNvSpPr txBox="1"/>
          <p:nvPr/>
        </p:nvSpPr>
        <p:spPr>
          <a:xfrm>
            <a:off x="895909" y="1882967"/>
            <a:ext cx="10400182" cy="3917098"/>
          </a:xfrm>
          <a:prstGeom prst="rect">
            <a:avLst/>
          </a:prstGeom>
        </p:spPr>
        <p:txBody>
          <a:bodyPr vert="horz" wrap="square" lIns="0" tIns="38735" rIns="0" bIns="0" rtlCol="0">
            <a:spAutoFit/>
          </a:bodyPr>
          <a:lstStyle/>
          <a:p>
            <a:pPr marL="55563" marR="5080">
              <a:spcAft>
                <a:spcPts val="600"/>
              </a:spcAft>
              <a:buFont typeface="Arial" panose="020B0604020202020204" pitchFamily="34" charset="0"/>
              <a:buChar char="•"/>
            </a:pPr>
            <a:r>
              <a:rPr lang="en-US" sz="2400" kern="0" spc="-10" dirty="0">
                <a:cs typeface="Calibri"/>
              </a:rPr>
              <a:t> Effective July 8, 2013</a:t>
            </a:r>
          </a:p>
          <a:p>
            <a:pPr marL="228600" marR="5080" indent="-173038">
              <a:spcAft>
                <a:spcPts val="600"/>
              </a:spcAft>
              <a:buFont typeface="Arial" panose="020B0604020202020204" pitchFamily="34" charset="0"/>
              <a:buChar char="•"/>
            </a:pPr>
            <a:r>
              <a:rPr lang="en-US" sz="2400" kern="0" spc="-10" dirty="0">
                <a:cs typeface="Calibri"/>
              </a:rPr>
              <a:t>Prohibits a</a:t>
            </a:r>
            <a:r>
              <a:rPr sz="2400" kern="0" spc="-10" dirty="0">
                <a:cs typeface="Calibri"/>
              </a:rPr>
              <a:t>ny </a:t>
            </a:r>
            <a:r>
              <a:rPr sz="2400" kern="0" spc="-5" dirty="0">
                <a:cs typeface="Calibri"/>
              </a:rPr>
              <a:t>officer </a:t>
            </a:r>
            <a:r>
              <a:rPr sz="2400" kern="0" dirty="0">
                <a:cs typeface="Calibri"/>
              </a:rPr>
              <a:t>or </a:t>
            </a:r>
            <a:r>
              <a:rPr sz="2400" kern="0" spc="-5" dirty="0">
                <a:cs typeface="Calibri"/>
              </a:rPr>
              <a:t>employee </a:t>
            </a:r>
            <a:r>
              <a:rPr sz="2400" kern="0" dirty="0">
                <a:cs typeface="Calibri"/>
              </a:rPr>
              <a:t>of </a:t>
            </a:r>
            <a:r>
              <a:rPr sz="2400" kern="0" spc="-5" dirty="0">
                <a:cs typeface="Calibri"/>
              </a:rPr>
              <a:t>an </a:t>
            </a:r>
            <a:r>
              <a:rPr sz="2400" b="1" kern="0" spc="-10" dirty="0">
                <a:cs typeface="Calibri"/>
              </a:rPr>
              <a:t>executive</a:t>
            </a:r>
            <a:r>
              <a:rPr sz="2400" kern="0" spc="-10" dirty="0">
                <a:cs typeface="Calibri"/>
              </a:rPr>
              <a:t> branch </a:t>
            </a:r>
            <a:r>
              <a:rPr sz="2400" kern="0" spc="-5" dirty="0">
                <a:cs typeface="Calibri"/>
              </a:rPr>
              <a:t>agency </a:t>
            </a:r>
            <a:r>
              <a:rPr sz="2400" kern="0" dirty="0">
                <a:cs typeface="Calibri"/>
              </a:rPr>
              <a:t>who </a:t>
            </a:r>
            <a:r>
              <a:rPr sz="2400" kern="0" spc="-5" dirty="0">
                <a:cs typeface="Calibri"/>
              </a:rPr>
              <a:t>has authority </a:t>
            </a:r>
            <a:r>
              <a:rPr lang="en-US" sz="2400" kern="0" spc="-5" dirty="0">
                <a:cs typeface="Calibri"/>
              </a:rPr>
              <a:t>   </a:t>
            </a:r>
            <a:r>
              <a:rPr sz="2400" kern="0" spc="-5" dirty="0">
                <a:cs typeface="Calibri"/>
              </a:rPr>
              <a:t>to </a:t>
            </a:r>
            <a:r>
              <a:rPr sz="2400" kern="0" spc="-15" dirty="0">
                <a:cs typeface="Calibri"/>
              </a:rPr>
              <a:t>take, </a:t>
            </a:r>
            <a:r>
              <a:rPr sz="2400" kern="0" spc="-5" dirty="0">
                <a:cs typeface="Calibri"/>
              </a:rPr>
              <a:t>direct others to</a:t>
            </a:r>
            <a:r>
              <a:rPr sz="2400" kern="0" spc="-114" dirty="0">
                <a:cs typeface="Calibri"/>
              </a:rPr>
              <a:t> </a:t>
            </a:r>
            <a:r>
              <a:rPr sz="2400" kern="0" spc="-15" dirty="0">
                <a:cs typeface="Calibri"/>
              </a:rPr>
              <a:t>take, </a:t>
            </a:r>
            <a:r>
              <a:rPr sz="2400" kern="0" spc="-5" dirty="0">
                <a:cs typeface="Calibri"/>
              </a:rPr>
              <a:t>recommend, </a:t>
            </a:r>
            <a:r>
              <a:rPr sz="2400" kern="0" dirty="0">
                <a:cs typeface="Calibri"/>
              </a:rPr>
              <a:t>or  </a:t>
            </a:r>
            <a:r>
              <a:rPr sz="2400" kern="0" spc="-10" dirty="0">
                <a:cs typeface="Calibri"/>
              </a:rPr>
              <a:t>approve</a:t>
            </a:r>
            <a:r>
              <a:rPr lang="en-US" sz="2400" kern="0" spc="-10" dirty="0">
                <a:cs typeface="Calibri"/>
              </a:rPr>
              <a:t> </a:t>
            </a:r>
            <a:r>
              <a:rPr lang="en-US" sz="2400" kern="0" spc="-15" dirty="0">
                <a:cs typeface="Calibri"/>
              </a:rPr>
              <a:t>any </a:t>
            </a:r>
            <a:r>
              <a:rPr lang="en-US" sz="2400" kern="0" dirty="0">
                <a:cs typeface="Calibri"/>
              </a:rPr>
              <a:t>action </a:t>
            </a:r>
            <a:r>
              <a:rPr lang="en-US" sz="2400" kern="0" spc="-10" dirty="0">
                <a:cs typeface="Calibri"/>
              </a:rPr>
              <a:t>affecting</a:t>
            </a:r>
            <a:r>
              <a:rPr lang="en-US" sz="2400" kern="0" spc="-114" dirty="0">
                <a:cs typeface="Calibri"/>
              </a:rPr>
              <a:t> </a:t>
            </a:r>
            <a:r>
              <a:rPr lang="en-US" sz="2400" kern="0" spc="-5" dirty="0">
                <a:cs typeface="Calibri"/>
              </a:rPr>
              <a:t>an </a:t>
            </a:r>
            <a:r>
              <a:rPr lang="en-US" sz="2400" kern="0" spc="-15" dirty="0">
                <a:cs typeface="Calibri"/>
              </a:rPr>
              <a:t>employee’s </a:t>
            </a:r>
            <a:r>
              <a:rPr lang="en-US" sz="2400" b="1" kern="0" spc="-5" dirty="0">
                <a:cs typeface="Calibri"/>
              </a:rPr>
              <a:t>eligibility</a:t>
            </a:r>
            <a:r>
              <a:rPr lang="en-US" sz="2400" kern="0" spc="-5" dirty="0">
                <a:cs typeface="Calibri"/>
              </a:rPr>
              <a:t> </a:t>
            </a:r>
            <a:r>
              <a:rPr lang="en-US" sz="2400" kern="0" spc="-15" dirty="0">
                <a:cs typeface="Calibri"/>
              </a:rPr>
              <a:t>for </a:t>
            </a:r>
            <a:r>
              <a:rPr lang="en-US" sz="2400" kern="0" dirty="0">
                <a:cs typeface="Calibri"/>
              </a:rPr>
              <a:t>access </a:t>
            </a:r>
            <a:r>
              <a:rPr lang="en-US" sz="2400" kern="0" spc="-5" dirty="0">
                <a:cs typeface="Calibri"/>
              </a:rPr>
              <a:t>to </a:t>
            </a:r>
            <a:r>
              <a:rPr lang="en-US" sz="2400" kern="0" dirty="0">
                <a:cs typeface="Calibri"/>
              </a:rPr>
              <a:t>classified </a:t>
            </a:r>
            <a:r>
              <a:rPr lang="en-US" sz="2400" kern="0" spc="-10" dirty="0">
                <a:cs typeface="Calibri"/>
              </a:rPr>
              <a:t>information as a form of retaliation.</a:t>
            </a:r>
          </a:p>
          <a:p>
            <a:pPr marL="173038" marR="5080" indent="-173038">
              <a:spcAft>
                <a:spcPts val="600"/>
              </a:spcAft>
              <a:buFont typeface="Arial" panose="020B0604020202020204" pitchFamily="34" charset="0"/>
              <a:buChar char="•"/>
            </a:pPr>
            <a:r>
              <a:rPr lang="en-US" sz="2400" b="0" i="0" kern="0" baseline="0" dirty="0">
                <a:solidFill>
                  <a:schemeClr val="tx1"/>
                </a:solidFill>
              </a:rPr>
              <a:t>Retaliation complaints must be investigated by OIG, with report to Agency Head  recommending corrective or disciplinary action. OSC does not have</a:t>
            </a:r>
            <a:r>
              <a:rPr lang="en-US" sz="2400" b="0" i="0" kern="0" dirty="0">
                <a:solidFill>
                  <a:schemeClr val="tx1"/>
                </a:solidFill>
              </a:rPr>
              <a:t> jurisdiction.</a:t>
            </a:r>
          </a:p>
          <a:p>
            <a:pPr marR="5080">
              <a:spcAft>
                <a:spcPts val="600"/>
              </a:spcAft>
              <a:buFont typeface="Arial" panose="020B0604020202020204" pitchFamily="34" charset="0"/>
              <a:buChar char="•"/>
            </a:pPr>
            <a:r>
              <a:rPr lang="en-US" sz="2400" b="0" i="0" kern="0" baseline="0" dirty="0"/>
              <a:t> The employee may appeal the Agency Head decision to an external review committee.</a:t>
            </a:r>
          </a:p>
          <a:p>
            <a:pPr marL="228600" marR="5080" indent="-173038">
              <a:buFont typeface="Arial" panose="020B0604020202020204" pitchFamily="34" charset="0"/>
              <a:buChar char="•"/>
            </a:pPr>
            <a:r>
              <a:rPr lang="en-US" sz="2400" kern="0" dirty="0"/>
              <a:t>To report a classified compliant, call either secured line: 202.720.9731 or   816.926.7936.</a:t>
            </a:r>
            <a:endParaRPr lang="en-US" sz="1600" kern="0" dirty="0">
              <a:cs typeface="Calibri"/>
            </a:endParaRPr>
          </a:p>
          <a:p>
            <a:pPr marL="55563" marR="5080"/>
            <a:r>
              <a:rPr lang="en-US" sz="1600" kern="0" spc="-10" dirty="0">
                <a:cs typeface="Calibri"/>
              </a:rPr>
              <a:t> </a:t>
            </a:r>
            <a:endParaRPr sz="1600" kern="0" dirty="0">
              <a:cs typeface="Calibri"/>
            </a:endParaRPr>
          </a:p>
        </p:txBody>
      </p:sp>
    </p:spTree>
    <p:extLst>
      <p:ext uri="{BB962C8B-B14F-4D97-AF65-F5344CB8AC3E}">
        <p14:creationId xmlns:p14="http://schemas.microsoft.com/office/powerpoint/2010/main" val="427227155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94268"/>
          </a:xfrm>
        </p:spPr>
        <p:txBody>
          <a:bodyPr>
            <a:normAutofit fontScale="90000"/>
          </a:bodyPr>
          <a:lstStyle/>
          <a:p>
            <a:r>
              <a:rPr lang="en-US" dirty="0"/>
              <a:t>Conclusion</a:t>
            </a:r>
          </a:p>
        </p:txBody>
      </p:sp>
      <p:sp>
        <p:nvSpPr>
          <p:cNvPr id="5" name="Content Placeholder 4">
            <a:extLst>
              <a:ext uri="{FF2B5EF4-FFF2-40B4-BE49-F238E27FC236}">
                <a16:creationId xmlns:a16="http://schemas.microsoft.com/office/drawing/2014/main" id="{885794B1-2CCA-CDC7-B455-42974B30AEEC}"/>
              </a:ext>
            </a:extLst>
          </p:cNvPr>
          <p:cNvSpPr>
            <a:spLocks noGrp="1"/>
          </p:cNvSpPr>
          <p:nvPr>
            <p:ph idx="1"/>
          </p:nvPr>
        </p:nvSpPr>
        <p:spPr>
          <a:xfrm>
            <a:off x="1295401" y="1887591"/>
            <a:ext cx="9601196" cy="3318936"/>
          </a:xfrm>
        </p:spPr>
        <p:txBody>
          <a:bodyPr/>
          <a:lstStyle/>
          <a:p>
            <a:r>
              <a:rPr lang="en-US" sz="2800" dirty="0"/>
              <a:t>To make a compliant visit: </a:t>
            </a:r>
            <a:r>
              <a:rPr lang="en-US" sz="2800" dirty="0">
                <a:hlinkClick r:id="rId3" tooltip="USDA OIG Hotline">
                  <a:extLst>
                    <a:ext uri="{A12FA001-AC4F-418D-AE19-62706E023703}">
                      <ahyp:hlinkClr xmlns:ahyp="http://schemas.microsoft.com/office/drawing/2018/hyperlinkcolor" xmlns="" val="tx"/>
                    </a:ext>
                  </a:extLst>
                </a:hlinkClick>
              </a:rPr>
              <a:t>https://www.usda.gov/oig/hotline</a:t>
            </a:r>
            <a:endParaRPr lang="en-US" sz="2800" dirty="0"/>
          </a:p>
          <a:p>
            <a:r>
              <a:rPr lang="en-US" sz="2800" dirty="0"/>
              <a:t>For specific questions concerning Whistleblower Protection or Retaliation, contact the Department’s WPC at </a:t>
            </a:r>
            <a:r>
              <a:rPr lang="en-US" sz="2800" dirty="0">
                <a:hlinkClick r:id="rId4">
                  <a:extLst>
                    <a:ext uri="{A12FA001-AC4F-418D-AE19-62706E023703}">
                      <ahyp:hlinkClr xmlns:ahyp="http://schemas.microsoft.com/office/drawing/2018/hyperlinkcolor" xmlns="" val="tx"/>
                    </a:ext>
                  </a:extLst>
                </a:hlinkClick>
              </a:rPr>
              <a:t>https://www.usda.gov/oig/wpc</a:t>
            </a:r>
            <a:endParaRPr lang="en-US" sz="2800" dirty="0"/>
          </a:p>
          <a:p>
            <a:r>
              <a:rPr lang="en-US" sz="2800" dirty="0"/>
              <a:t>To report  Whistleblower Retaliation, complete the online form at </a:t>
            </a:r>
            <a:r>
              <a:rPr lang="en-US" sz="2800" dirty="0">
                <a:hlinkClick r:id="rId5" tooltip="OSC Website">
                  <a:extLst>
                    <a:ext uri="{A12FA001-AC4F-418D-AE19-62706E023703}">
                      <ahyp:hlinkClr xmlns:ahyp="http://schemas.microsoft.com/office/drawing/2018/hyperlinkcolor" xmlns="" val="tx"/>
                    </a:ext>
                  </a:extLst>
                </a:hlinkClick>
              </a:rPr>
              <a:t>https:/www./osc.gov</a:t>
            </a:r>
            <a:endParaRPr lang="en-US" sz="2800" dirty="0"/>
          </a:p>
          <a:p>
            <a:pPr marL="0" indent="0">
              <a:buNone/>
            </a:pPr>
            <a:endParaRPr lang="en-US" dirty="0"/>
          </a:p>
        </p:txBody>
      </p:sp>
    </p:spTree>
    <p:extLst>
      <p:ext uri="{BB962C8B-B14F-4D97-AF65-F5344CB8AC3E}">
        <p14:creationId xmlns:p14="http://schemas.microsoft.com/office/powerpoint/2010/main" val="2462681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011" y="452718"/>
            <a:ext cx="8350823" cy="925321"/>
          </a:xfrm>
        </p:spPr>
        <p:txBody>
          <a:bodyPr/>
          <a:lstStyle/>
          <a:p>
            <a:pPr algn="ctr"/>
            <a:r>
              <a:rPr lang="en-US" dirty="0"/>
              <a:t>Whistleblower Statutes</a:t>
            </a:r>
          </a:p>
        </p:txBody>
      </p:sp>
      <p:graphicFrame>
        <p:nvGraphicFramePr>
          <p:cNvPr id="4" name="Content Placeholder 3" descr="See Notes"/>
          <p:cNvGraphicFramePr>
            <a:graphicFrameLocks noGrp="1"/>
          </p:cNvGraphicFramePr>
          <p:nvPr>
            <p:ph idx="1"/>
            <p:extLst>
              <p:ext uri="{D42A27DB-BD31-4B8C-83A1-F6EECF244321}">
                <p14:modId xmlns:p14="http://schemas.microsoft.com/office/powerpoint/2010/main" val="665155204"/>
              </p:ext>
            </p:extLst>
          </p:nvPr>
        </p:nvGraphicFramePr>
        <p:xfrm>
          <a:off x="646112" y="1133342"/>
          <a:ext cx="10558508" cy="5048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431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581522" cy="963958"/>
          </a:xfrm>
        </p:spPr>
        <p:txBody>
          <a:bodyPr/>
          <a:lstStyle/>
          <a:p>
            <a:pPr algn="ctr"/>
            <a:r>
              <a:rPr lang="en-US" dirty="0"/>
              <a:t>Inspector General (IG) Act</a:t>
            </a:r>
          </a:p>
        </p:txBody>
      </p:sp>
      <p:sp>
        <p:nvSpPr>
          <p:cNvPr id="5" name="TextBox 4">
            <a:extLst>
              <a:ext uri="{FF2B5EF4-FFF2-40B4-BE49-F238E27FC236}">
                <a16:creationId xmlns:a16="http://schemas.microsoft.com/office/drawing/2014/main" id="{2CCB0F46-32EE-EF32-210B-85C1AD080100}"/>
              </a:ext>
            </a:extLst>
          </p:cNvPr>
          <p:cNvSpPr txBox="1"/>
          <p:nvPr/>
        </p:nvSpPr>
        <p:spPr>
          <a:xfrm>
            <a:off x="768096" y="1719072"/>
            <a:ext cx="10581522" cy="3924151"/>
          </a:xfrm>
          <a:prstGeom prst="rect">
            <a:avLst/>
          </a:prstGeom>
          <a:noFill/>
        </p:spPr>
        <p:txBody>
          <a:bodyPr wrap="square" rtlCol="0">
            <a:spAutoFit/>
          </a:bodyPr>
          <a:lstStyle/>
          <a:p>
            <a:pPr algn="ctr"/>
            <a:r>
              <a:rPr lang="en-US" sz="2400" dirty="0"/>
              <a:t>The IG Act of 1978 established Offices of Inspectors General (OIGs). </a:t>
            </a:r>
          </a:p>
          <a:p>
            <a:pPr marL="173038">
              <a:spcAft>
                <a:spcPts val="600"/>
              </a:spcAft>
            </a:pPr>
            <a:r>
              <a:rPr lang="en-US" sz="2000" b="1" dirty="0"/>
              <a:t>OIGs are to</a:t>
            </a:r>
            <a:r>
              <a:rPr lang="en-US" sz="2000" dirty="0"/>
              <a:t>: </a:t>
            </a:r>
          </a:p>
          <a:p>
            <a:pPr marL="458788" indent="-285750">
              <a:spcAft>
                <a:spcPts val="400"/>
              </a:spcAft>
              <a:buFont typeface="Arial" panose="020B0604020202020204" pitchFamily="34" charset="0"/>
              <a:buChar char="•"/>
            </a:pPr>
            <a:r>
              <a:rPr lang="en-US" dirty="0"/>
              <a:t>Be independent and objective.</a:t>
            </a:r>
          </a:p>
          <a:p>
            <a:pPr marL="458788" indent="-285750">
              <a:spcAft>
                <a:spcPts val="400"/>
              </a:spcAft>
              <a:buFont typeface="Arial" panose="020B0604020202020204" pitchFamily="34" charset="0"/>
              <a:buChar char="•"/>
            </a:pPr>
            <a:r>
              <a:rPr lang="en-US" dirty="0"/>
              <a:t>Establish a hotline that accepts complaints from Department employees disclosing violations of laws, rules, or regulations pertaining to fraud, gross waste of funds, abuse of authority, gross mismanagement, or substantial and specific danger to public health or safety within their Department.</a:t>
            </a:r>
          </a:p>
          <a:p>
            <a:pPr marL="458788" indent="-285750">
              <a:spcAft>
                <a:spcPts val="400"/>
              </a:spcAft>
              <a:buFont typeface="Arial" panose="020B0604020202020204" pitchFamily="34" charset="0"/>
              <a:buChar char="•"/>
            </a:pPr>
            <a:r>
              <a:rPr lang="en-US" dirty="0"/>
              <a:t>Maintain confidentiality of complainants unless given consent.</a:t>
            </a:r>
          </a:p>
          <a:p>
            <a:pPr marL="458788" indent="-285750">
              <a:spcAft>
                <a:spcPts val="400"/>
              </a:spcAft>
              <a:buFont typeface="Arial" panose="020B0604020202020204" pitchFamily="34" charset="0"/>
              <a:buChar char="•"/>
            </a:pPr>
            <a:r>
              <a:rPr lang="en-US" dirty="0"/>
              <a:t>Must accept complaints online and allow for anonymity.</a:t>
            </a:r>
          </a:p>
          <a:p>
            <a:pPr marL="458788" indent="-285750">
              <a:spcAft>
                <a:spcPts val="400"/>
              </a:spcAft>
              <a:buFont typeface="Arial" panose="020B0604020202020204" pitchFamily="34" charset="0"/>
              <a:buChar char="•"/>
            </a:pPr>
            <a:r>
              <a:rPr lang="en-US" dirty="0"/>
              <a:t>Investigate retaliation against complainants</a:t>
            </a:r>
          </a:p>
          <a:p>
            <a:pPr marL="458788" indent="-285750">
              <a:spcAft>
                <a:spcPts val="400"/>
              </a:spcAft>
              <a:buFont typeface="Arial" panose="020B0604020202020204" pitchFamily="34" charset="0"/>
              <a:buChar char="•"/>
            </a:pPr>
            <a:r>
              <a:rPr lang="en-US" dirty="0"/>
              <a:t>USDA’s OIG is responsible for investigating or auditing allegations.</a:t>
            </a:r>
          </a:p>
          <a:p>
            <a:pPr marL="458788" indent="-285750">
              <a:buFont typeface="Arial" panose="020B0604020202020204" pitchFamily="34" charset="0"/>
              <a:buChar char="•"/>
            </a:pPr>
            <a:endParaRPr lang="en-US" dirty="0"/>
          </a:p>
          <a:p>
            <a:pPr marL="401638" indent="-228600">
              <a:buFont typeface="Arial" panose="020B0604020202020204" pitchFamily="34" charset="0"/>
              <a:buChar char="•"/>
            </a:pPr>
            <a:endParaRPr lang="en-US" dirty="0"/>
          </a:p>
        </p:txBody>
      </p:sp>
    </p:spTree>
    <p:extLst>
      <p:ext uri="{BB962C8B-B14F-4D97-AF65-F5344CB8AC3E}">
        <p14:creationId xmlns:p14="http://schemas.microsoft.com/office/powerpoint/2010/main" val="972809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44388"/>
            <a:ext cx="9601196" cy="791009"/>
          </a:xfrm>
        </p:spPr>
        <p:txBody>
          <a:bodyPr/>
          <a:lstStyle/>
          <a:p>
            <a:pPr algn="ctr"/>
            <a:r>
              <a:rPr lang="en-US" dirty="0"/>
              <a:t>Hotline Process</a:t>
            </a:r>
          </a:p>
        </p:txBody>
      </p:sp>
      <p:graphicFrame>
        <p:nvGraphicFramePr>
          <p:cNvPr id="5" name="Content Placeholder 4" descr="See notes"/>
          <p:cNvGraphicFramePr>
            <a:graphicFrameLocks noGrp="1"/>
          </p:cNvGraphicFramePr>
          <p:nvPr>
            <p:ph idx="1"/>
            <p:extLst>
              <p:ext uri="{D42A27DB-BD31-4B8C-83A1-F6EECF244321}">
                <p14:modId xmlns:p14="http://schemas.microsoft.com/office/powerpoint/2010/main" val="447338777"/>
              </p:ext>
            </p:extLst>
          </p:nvPr>
        </p:nvGraphicFramePr>
        <p:xfrm>
          <a:off x="1060833" y="1658788"/>
          <a:ext cx="10070332" cy="4109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2143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786707"/>
          </a:xfrm>
        </p:spPr>
        <p:txBody>
          <a:bodyPr/>
          <a:lstStyle/>
          <a:p>
            <a:pPr algn="ctr"/>
            <a:r>
              <a:rPr lang="en-US" dirty="0"/>
              <a:t>Do I Have to Disclose My Name?</a:t>
            </a:r>
          </a:p>
        </p:txBody>
      </p:sp>
      <p:graphicFrame>
        <p:nvGraphicFramePr>
          <p:cNvPr id="8" name="Content Placeholder 7" descr="See Notes"/>
          <p:cNvGraphicFramePr>
            <a:graphicFrameLocks noGrp="1"/>
          </p:cNvGraphicFramePr>
          <p:nvPr>
            <p:ph idx="1"/>
            <p:extLst>
              <p:ext uri="{D42A27DB-BD31-4B8C-83A1-F6EECF244321}">
                <p14:modId xmlns:p14="http://schemas.microsoft.com/office/powerpoint/2010/main" val="4292078452"/>
              </p:ext>
            </p:extLst>
          </p:nvPr>
        </p:nvGraphicFramePr>
        <p:xfrm>
          <a:off x="1295401" y="2068643"/>
          <a:ext cx="9601196" cy="3807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1675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19739"/>
            <a:ext cx="9601196" cy="1303867"/>
          </a:xfrm>
        </p:spPr>
        <p:txBody>
          <a:bodyPr/>
          <a:lstStyle/>
          <a:p>
            <a:r>
              <a:rPr lang="en-US" dirty="0"/>
              <a:t>Making a Complaint at USDA</a:t>
            </a:r>
          </a:p>
        </p:txBody>
      </p:sp>
      <p:sp>
        <p:nvSpPr>
          <p:cNvPr id="5" name="Content Placeholder 4" descr="See note.  Includes the URL for USDA's Hotline website: https://usdaoig.oversight.gov/resources/hotline-information&#10;">
            <a:extLst>
              <a:ext uri="{FF2B5EF4-FFF2-40B4-BE49-F238E27FC236}">
                <a16:creationId xmlns:a16="http://schemas.microsoft.com/office/drawing/2014/main" id="{1C96BFF4-1DB7-C00E-DE46-658655323B7F}"/>
              </a:ext>
            </a:extLst>
          </p:cNvPr>
          <p:cNvSpPr>
            <a:spLocks noGrp="1"/>
          </p:cNvSpPr>
          <p:nvPr>
            <p:ph idx="1"/>
          </p:nvPr>
        </p:nvSpPr>
        <p:spPr>
          <a:xfrm>
            <a:off x="1295402" y="2103706"/>
            <a:ext cx="9837418" cy="3637135"/>
          </a:xfrm>
        </p:spPr>
        <p:txBody>
          <a:bodyPr>
            <a:normAutofit fontScale="92500"/>
          </a:bodyPr>
          <a:lstStyle/>
          <a:p>
            <a:pPr>
              <a:buClr>
                <a:schemeClr val="tx1"/>
              </a:buClr>
            </a:pPr>
            <a:r>
              <a:rPr lang="en-US" sz="3200" dirty="0"/>
              <a:t>All complaints are now made on-line.</a:t>
            </a:r>
          </a:p>
          <a:p>
            <a:pPr>
              <a:buClr>
                <a:schemeClr val="tx1"/>
              </a:buClr>
            </a:pPr>
            <a:r>
              <a:rPr lang="en-US" sz="3200" dirty="0"/>
              <a:t>There are two ways to access the on-line complaint portal:</a:t>
            </a:r>
          </a:p>
          <a:p>
            <a:pPr lvl="1">
              <a:buClr>
                <a:schemeClr val="tx1"/>
              </a:buClr>
            </a:pPr>
            <a:r>
              <a:rPr lang="en-US" sz="3200" dirty="0"/>
              <a:t>Going through the USDA website: </a:t>
            </a:r>
            <a:r>
              <a:rPr lang="en-US" sz="3200" b="1" dirty="0">
                <a:solidFill>
                  <a:schemeClr val="tx1"/>
                </a:solidFill>
                <a:hlinkClick r:id="rId3" tooltip="USDA website">
                  <a:extLst>
                    <a:ext uri="{A12FA001-AC4F-418D-AE19-62706E023703}">
                      <ahyp:hlinkClr xmlns:ahyp="http://schemas.microsoft.com/office/drawing/2018/hyperlinkcolor" xmlns="" val="tx"/>
                    </a:ext>
                  </a:extLst>
                </a:hlinkClick>
              </a:rPr>
              <a:t>https://www.usda.gov</a:t>
            </a:r>
            <a:endParaRPr lang="en-US" sz="3200" b="1" dirty="0">
              <a:solidFill>
                <a:schemeClr val="tx1"/>
              </a:solidFill>
            </a:endParaRPr>
          </a:p>
          <a:p>
            <a:pPr lvl="1">
              <a:buClr>
                <a:schemeClr val="tx1"/>
              </a:buClr>
            </a:pPr>
            <a:r>
              <a:rPr lang="en-US" sz="3200" dirty="0"/>
              <a:t>Accessing the Hotline website:  </a:t>
            </a:r>
            <a:r>
              <a:rPr lang="en-US" sz="3200" b="1" dirty="0">
                <a:solidFill>
                  <a:schemeClr val="tx1"/>
                </a:solidFill>
                <a:hlinkClick r:id="rId4" tooltip="USDA OIG Hotline website URL">
                  <a:extLst>
                    <a:ext uri="{A12FA001-AC4F-418D-AE19-62706E023703}">
                      <ahyp:hlinkClr xmlns:ahyp="http://schemas.microsoft.com/office/drawing/2018/hyperlinkcolor" xmlns="" val="tx"/>
                    </a:ext>
                  </a:extLst>
                </a:hlinkClick>
              </a:rPr>
              <a:t>https://usdaoig.oversight.gov/resources/hotline-information</a:t>
            </a:r>
            <a:endParaRPr lang="en-US" sz="3200" b="1" dirty="0">
              <a:solidFill>
                <a:schemeClr val="tx1"/>
              </a:solidFill>
            </a:endParaRPr>
          </a:p>
          <a:p>
            <a:pPr marL="739775" lvl="1" indent="-342900"/>
            <a:endParaRPr lang="en-US" dirty="0"/>
          </a:p>
          <a:p>
            <a:pPr lvl="1"/>
            <a:endParaRPr lang="en-US" dirty="0"/>
          </a:p>
        </p:txBody>
      </p:sp>
    </p:spTree>
    <p:extLst>
      <p:ext uri="{BB962C8B-B14F-4D97-AF65-F5344CB8AC3E}">
        <p14:creationId xmlns:p14="http://schemas.microsoft.com/office/powerpoint/2010/main" val="2571257691"/>
      </p:ext>
    </p:extLst>
  </p:cSld>
  <p:clrMapOvr>
    <a:masterClrMapping/>
  </p:clrMapOvr>
  <p:extLst>
    <p:ext uri="{6950BFC3-D8DA-4A85-94F7-54DA5524770B}">
      <p188:commentRel xmlns:p188="http://schemas.microsoft.com/office/powerpoint/2018/8/main" xmlns="" r:id="rId5"/>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19740"/>
            <a:ext cx="9601196" cy="668386"/>
          </a:xfrm>
        </p:spPr>
        <p:txBody>
          <a:bodyPr>
            <a:normAutofit fontScale="90000"/>
          </a:bodyPr>
          <a:lstStyle/>
          <a:p>
            <a:r>
              <a:rPr lang="en-US" dirty="0"/>
              <a:t>Accessing USDA OIG Hotline</a:t>
            </a:r>
          </a:p>
        </p:txBody>
      </p:sp>
      <p:sp>
        <p:nvSpPr>
          <p:cNvPr id="5" name="Content Placeholder 4">
            <a:extLst>
              <a:ext uri="{FF2B5EF4-FFF2-40B4-BE49-F238E27FC236}">
                <a16:creationId xmlns:a16="http://schemas.microsoft.com/office/drawing/2014/main" id="{1C96BFF4-1DB7-C00E-DE46-658655323B7F}"/>
              </a:ext>
            </a:extLst>
          </p:cNvPr>
          <p:cNvSpPr>
            <a:spLocks noGrp="1"/>
          </p:cNvSpPr>
          <p:nvPr>
            <p:ph idx="1"/>
          </p:nvPr>
        </p:nvSpPr>
        <p:spPr>
          <a:xfrm>
            <a:off x="782198" y="1542362"/>
            <a:ext cx="10708395" cy="4595900"/>
          </a:xfrm>
        </p:spPr>
        <p:txBody>
          <a:bodyPr>
            <a:normAutofit fontScale="47500" lnSpcReduction="20000"/>
          </a:bodyPr>
          <a:lstStyle/>
          <a:p>
            <a:pPr>
              <a:lnSpc>
                <a:spcPct val="120000"/>
              </a:lnSpc>
              <a:spcBef>
                <a:spcPts val="0"/>
              </a:spcBef>
              <a:buClr>
                <a:schemeClr val="tx1"/>
              </a:buClr>
              <a:buFont typeface="Arial" panose="020B0604020202020204" pitchFamily="34" charset="0"/>
              <a:buChar char="•"/>
            </a:pPr>
            <a:r>
              <a:rPr lang="en-US" sz="5000" dirty="0"/>
              <a:t>To access the USDA OIG Hotline, first go to USDA’s homepage and navigate to the Office of Inspector General’s (OIG) homepage.</a:t>
            </a:r>
          </a:p>
          <a:p>
            <a:pPr>
              <a:lnSpc>
                <a:spcPct val="120000"/>
              </a:lnSpc>
              <a:spcBef>
                <a:spcPts val="0"/>
              </a:spcBef>
              <a:buClr>
                <a:schemeClr val="tx1"/>
              </a:buClr>
              <a:buFont typeface="Arial" panose="020B0604020202020204" pitchFamily="34" charset="0"/>
              <a:buChar char="•"/>
            </a:pPr>
            <a:r>
              <a:rPr lang="en-US" sz="5000" dirty="0"/>
              <a:t>To navigate to the OIG homepage from USDA’s homepage:</a:t>
            </a:r>
          </a:p>
          <a:p>
            <a:pPr lvl="1">
              <a:lnSpc>
                <a:spcPct val="120000"/>
              </a:lnSpc>
              <a:spcBef>
                <a:spcPts val="0"/>
              </a:spcBef>
              <a:buClr>
                <a:schemeClr val="tx1"/>
              </a:buClr>
              <a:buFont typeface="Arial" panose="020B0604020202020204" pitchFamily="34" charset="0"/>
              <a:buChar char="•"/>
            </a:pPr>
            <a:r>
              <a:rPr lang="en-US" sz="4500" dirty="0"/>
              <a:t>Navigate to the header, Our Agency and select from the dropdown menu, Staff Offices. Scroll down the page to the Title, Office of Inspector General.</a:t>
            </a:r>
          </a:p>
          <a:p>
            <a:pPr marL="0" lvl="1" indent="0">
              <a:lnSpc>
                <a:spcPct val="120000"/>
              </a:lnSpc>
              <a:spcBef>
                <a:spcPts val="0"/>
              </a:spcBef>
              <a:buClr>
                <a:schemeClr val="tx1"/>
              </a:buClr>
              <a:buNone/>
            </a:pPr>
            <a:r>
              <a:rPr lang="en-US" sz="4500" dirty="0"/>
              <a:t>or</a:t>
            </a:r>
          </a:p>
          <a:p>
            <a:pPr marL="796925" lvl="2" indent="-339725">
              <a:lnSpc>
                <a:spcPct val="120000"/>
              </a:lnSpc>
              <a:spcBef>
                <a:spcPts val="0"/>
              </a:spcBef>
              <a:buClr>
                <a:schemeClr val="tx1"/>
              </a:buClr>
              <a:buFont typeface="Arial" panose="020B0604020202020204" pitchFamily="34" charset="0"/>
              <a:buChar char="•"/>
              <a:tabLst>
                <a:tab pos="339725" algn="l"/>
              </a:tabLst>
            </a:pPr>
            <a:r>
              <a:rPr lang="en-US" sz="4800" dirty="0"/>
              <a:t>Scroll to the bottom of the homepage and select the title link, Visit OIG.</a:t>
            </a:r>
          </a:p>
          <a:p>
            <a:pPr marL="339725" lvl="1" indent="-339725">
              <a:lnSpc>
                <a:spcPct val="120000"/>
              </a:lnSpc>
              <a:spcBef>
                <a:spcPts val="0"/>
              </a:spcBef>
              <a:buClr>
                <a:schemeClr val="tx1"/>
              </a:buClr>
              <a:buFont typeface="Arial" panose="020B0604020202020204" pitchFamily="34" charset="0"/>
              <a:buChar char="•"/>
            </a:pPr>
            <a:r>
              <a:rPr lang="en-US" sz="5000" dirty="0"/>
              <a:t>Either link takes you to the U.S. Department of Agriculture Office of Inspector General home page.</a:t>
            </a:r>
          </a:p>
          <a:p>
            <a:pPr marL="339725" lvl="1" indent="-339725">
              <a:lnSpc>
                <a:spcPct val="120000"/>
              </a:lnSpc>
              <a:spcBef>
                <a:spcPts val="0"/>
              </a:spcBef>
              <a:buClr>
                <a:schemeClr val="tx1"/>
              </a:buClr>
              <a:buFont typeface="Arial" panose="020B0604020202020204" pitchFamily="34" charset="0"/>
              <a:buChar char="•"/>
            </a:pPr>
            <a:r>
              <a:rPr lang="en-US" sz="5000" dirty="0"/>
              <a:t>Once on the OIG homepage, navigate to the title heading, Hotline and select Hotline Information in the dropdown menu.</a:t>
            </a:r>
          </a:p>
          <a:p>
            <a:pPr marL="739775" lvl="1" indent="-342900">
              <a:lnSpc>
                <a:spcPct val="120000"/>
              </a:lnSpc>
              <a:spcBef>
                <a:spcPts val="0"/>
              </a:spcBef>
              <a:buClr>
                <a:schemeClr val="tx1"/>
              </a:buClr>
              <a:buFont typeface="Arial" panose="020B0604020202020204" pitchFamily="34" charset="0"/>
              <a:buChar char="•"/>
            </a:pPr>
            <a:endParaRPr lang="en-US" sz="4400" dirty="0"/>
          </a:p>
          <a:p>
            <a:pPr lvl="1"/>
            <a:endParaRPr lang="en-US" dirty="0"/>
          </a:p>
        </p:txBody>
      </p:sp>
    </p:spTree>
    <p:extLst>
      <p:ext uri="{BB962C8B-B14F-4D97-AF65-F5344CB8AC3E}">
        <p14:creationId xmlns:p14="http://schemas.microsoft.com/office/powerpoint/2010/main" val="34028813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9486</TotalTime>
  <Words>3661</Words>
  <Application>Microsoft Office PowerPoint</Application>
  <PresentationFormat>Widescreen</PresentationFormat>
  <Paragraphs>298</Paragraphs>
  <Slides>34</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Garamond</vt:lpstr>
      <vt:lpstr>Symbol</vt:lpstr>
      <vt:lpstr>Times New Roman</vt:lpstr>
      <vt:lpstr>Organic</vt:lpstr>
      <vt:lpstr>  The OIG Hotline Process &amp; Whistleblower Rights and Protections</vt:lpstr>
      <vt:lpstr>Definitions</vt:lpstr>
      <vt:lpstr>Whistleblower Disclosures</vt:lpstr>
      <vt:lpstr>Whistleblower Statutes</vt:lpstr>
      <vt:lpstr>Inspector General (IG) Act</vt:lpstr>
      <vt:lpstr>Hotline Process</vt:lpstr>
      <vt:lpstr>Do I Have to Disclose My Name?</vt:lpstr>
      <vt:lpstr>Making a Complaint at USDA</vt:lpstr>
      <vt:lpstr>Accessing USDA OIG Hotline</vt:lpstr>
      <vt:lpstr>OIG Hotline Information Page</vt:lpstr>
      <vt:lpstr>Prohibited Personnel Practices (PPPs)</vt:lpstr>
      <vt:lpstr>U. S. Office of Special Counsel (OSC) and PPPs</vt:lpstr>
      <vt:lpstr>14 Prohibited Personnel Practices (PPPs)</vt:lpstr>
      <vt:lpstr>14 Prohibited Personnel Practices (PPPs)</vt:lpstr>
      <vt:lpstr>Protection from Retaliation</vt:lpstr>
      <vt:lpstr>2017- Dr. Chris Kirkpatrick Whistleblower Protection Act &amp; OSC Reauthorization Act</vt:lpstr>
      <vt:lpstr>The OIG’s Role in Retaliation</vt:lpstr>
      <vt:lpstr>Retaliation 5 U.S.C. 2302 (b)(8) &amp; (b)(9) Who Can Retaliate Against Me?</vt:lpstr>
      <vt:lpstr>The 3 Elements Proving Whistleblower Retaliation</vt:lpstr>
      <vt:lpstr>Burden of Proof</vt:lpstr>
      <vt:lpstr>Retaliation Due to a Whistleblower Disclosure</vt:lpstr>
      <vt:lpstr>Whistleblower Protection Things to Know and Understand</vt:lpstr>
      <vt:lpstr>Am I Protected from Whistleblower Retaliation?</vt:lpstr>
      <vt:lpstr>Activities Protected from Retaliation</vt:lpstr>
      <vt:lpstr>Protected Activities</vt:lpstr>
      <vt:lpstr>Contractor  Related Protections from Retaliation</vt:lpstr>
      <vt:lpstr>Contractor* Protections </vt:lpstr>
      <vt:lpstr>Contractor* Disclosure Parameters Retaliation</vt:lpstr>
      <vt:lpstr>41 U.S.C. §4712 Process and Remedies</vt:lpstr>
      <vt:lpstr>Timeline</vt:lpstr>
      <vt:lpstr>Remedy and Enforcement Authority The Secretary Determines:</vt:lpstr>
      <vt:lpstr> Presidential Policy Directive-19 (PPD-19)</vt:lpstr>
      <vt:lpstr>Presidential Policy Directive 19-Retaliation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OIG Hotline Process &amp; Whistleblower Rights and Protections</dc:title>
  <dc:creator>GONZALES, WENDY</dc:creator>
  <cp:lastModifiedBy>GONZALES, WENDY</cp:lastModifiedBy>
  <cp:revision>117</cp:revision>
  <cp:lastPrinted>2022-01-21T17:57:51Z</cp:lastPrinted>
  <dcterms:created xsi:type="dcterms:W3CDTF">2021-08-30T18:54:41Z</dcterms:created>
  <dcterms:modified xsi:type="dcterms:W3CDTF">2022-06-30T12:51:37Z</dcterms:modified>
</cp:coreProperties>
</file>